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878" r:id="rId2"/>
    <p:sldId id="879" r:id="rId3"/>
    <p:sldId id="1073" r:id="rId4"/>
    <p:sldId id="953" r:id="rId5"/>
    <p:sldId id="1293" r:id="rId6"/>
    <p:sldId id="981" r:id="rId7"/>
    <p:sldId id="1319" r:id="rId8"/>
    <p:sldId id="1102" r:id="rId9"/>
    <p:sldId id="1110" r:id="rId10"/>
    <p:sldId id="1112" r:id="rId11"/>
    <p:sldId id="1276" r:id="rId12"/>
    <p:sldId id="1277" r:id="rId13"/>
    <p:sldId id="1278" r:id="rId14"/>
    <p:sldId id="1040" r:id="rId15"/>
    <p:sldId id="1273" r:id="rId16"/>
    <p:sldId id="1291" r:id="rId17"/>
    <p:sldId id="1315" r:id="rId18"/>
    <p:sldId id="1314" r:id="rId19"/>
    <p:sldId id="1318" r:id="rId20"/>
    <p:sldId id="1317" r:id="rId21"/>
    <p:sldId id="1286" r:id="rId22"/>
    <p:sldId id="1287" r:id="rId23"/>
    <p:sldId id="1320" r:id="rId24"/>
    <p:sldId id="1275" r:id="rId25"/>
    <p:sldId id="959" r:id="rId26"/>
    <p:sldId id="755" r:id="rId27"/>
    <p:sldId id="927" r:id="rId28"/>
    <p:sldId id="1313" r:id="rId29"/>
    <p:sldId id="1003" r:id="rId30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FF6600"/>
    <a:srgbClr val="FF9900"/>
    <a:srgbClr val="FFFFFF"/>
    <a:srgbClr val="D9D9D9"/>
    <a:srgbClr val="FFFF66"/>
    <a:srgbClr val="000000"/>
    <a:srgbClr val="003399"/>
    <a:srgbClr val="000066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95" autoAdjust="0"/>
    <p:restoredTop sz="94660" autoAdjust="0"/>
  </p:normalViewPr>
  <p:slideViewPr>
    <p:cSldViewPr snapToGrid="0">
      <p:cViewPr varScale="1">
        <p:scale>
          <a:sx n="105" d="100"/>
          <a:sy n="105" d="100"/>
        </p:scale>
        <p:origin x="1788" y="14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0634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1Prim&#228;renergie%20und%20Enegietransformation\02Enegietransformattion\02Energie-Transformatiom%20RLP\Transformation2040%20RLP_Soll-Ist_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Klimaschutz-Energiewende\Klimaschutz-Energiewende%202.0\02Energie-Erzeugung\02EE-Ausbaupfad\EE-Ausbaupfad-D-RLP_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6Projekte\06Projekte%20in%20der%20Region%20S&#252;dpfalz\1LK%20GER\VG-Kandel\Windparks_neu_Erweiterungen\Infoveranstaltungen\2024-12-04\EE-Ausbau_VG-Kandel_Erlenbac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6Projekte\06Projekte%20in%20der%20Region%20S&#252;dpfalz\1LK%20GER\VG-Kandel\Windparks_neu_Erweiterungen\Infoveranstaltungen\2024-12-04\EE-Ausbau_VG-Kandel_Erlenbac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6Projekte\06Projekte%20in%20der%20Region%20S&#252;dpfalz\1LK%20GER\VG-Kandel\Windparks_neu_Erweiterungen\Infoveranstaltungen\2024-12-04\Jahresertr&#228;ge%20PV_Win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86419953281058E-2"/>
          <c:y val="2.5667095338912965E-2"/>
          <c:w val="0.88768061952991806"/>
          <c:h val="0.82653867147441196"/>
        </c:manualLayout>
      </c:layout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978455744308218E-2"/>
                  <c:y val="-4.59513215786165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2022'!$B$2:$X$2</c:f>
              <c:numCache>
                <c:formatCode>0.0</c:formatCode>
                <c:ptCount val="23"/>
                <c:pt idx="0">
                  <c:v>178</c:v>
                </c:pt>
                <c:pt idx="1">
                  <c:v>174.45454545454547</c:v>
                </c:pt>
                <c:pt idx="2">
                  <c:v>170.90909090909093</c:v>
                </c:pt>
                <c:pt idx="3">
                  <c:v>167.3636363636364</c:v>
                </c:pt>
                <c:pt idx="4">
                  <c:v>163.81818181818187</c:v>
                </c:pt>
                <c:pt idx="5">
                  <c:v>160.27272727272734</c:v>
                </c:pt>
                <c:pt idx="6">
                  <c:v>156.7272727272728</c:v>
                </c:pt>
                <c:pt idx="7">
                  <c:v>153.18181818181827</c:v>
                </c:pt>
                <c:pt idx="8">
                  <c:v>149.63636363636374</c:v>
                </c:pt>
                <c:pt idx="9">
                  <c:v>146.09090909090921</c:v>
                </c:pt>
                <c:pt idx="10">
                  <c:v>142.54545454545467</c:v>
                </c:pt>
                <c:pt idx="11">
                  <c:v>139.00000000000014</c:v>
                </c:pt>
                <c:pt idx="12">
                  <c:v>135.45454545454561</c:v>
                </c:pt>
                <c:pt idx="13">
                  <c:v>131.90909090909108</c:v>
                </c:pt>
                <c:pt idx="14">
                  <c:v>128.36363636363654</c:v>
                </c:pt>
                <c:pt idx="15">
                  <c:v>124.818181818182</c:v>
                </c:pt>
                <c:pt idx="16">
                  <c:v>121.27272727272745</c:v>
                </c:pt>
                <c:pt idx="17">
                  <c:v>117.7272727272729</c:v>
                </c:pt>
                <c:pt idx="18">
                  <c:v>114.18181818181836</c:v>
                </c:pt>
                <c:pt idx="19">
                  <c:v>110.63636363636381</c:v>
                </c:pt>
                <c:pt idx="20">
                  <c:v>107.09090909090926</c:v>
                </c:pt>
                <c:pt idx="21">
                  <c:v>103.54545454545472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7C-4C08-916F-3448F7D5D443}"/>
            </c:ext>
          </c:extLst>
        </c:ser>
        <c:ser>
          <c:idx val="2"/>
          <c:order val="1"/>
          <c:spPr>
            <a:ln w="28575" cap="rnd">
              <a:solidFill>
                <a:schemeClr val="bg2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1.8931278510410546E-2"/>
                  <c:y val="-3.93868470673856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2022'!$B$3:$X$3</c:f>
              <c:numCache>
                <c:formatCode>0.0</c:formatCode>
                <c:ptCount val="23"/>
                <c:pt idx="0">
                  <c:v>178</c:v>
                </c:pt>
                <c:pt idx="1">
                  <c:v>178.6</c:v>
                </c:pt>
                <c:pt idx="2">
                  <c:v>175.8</c:v>
                </c:pt>
                <c:pt idx="3">
                  <c:v>179.61195881340001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7C-4C08-916F-3448F7D5D443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373329148667045E-2"/>
                  <c:y val="-6.56447451123093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7C-4C08-916F-3448F7D5D443}"/>
                </c:ext>
              </c:extLst>
            </c:dLbl>
            <c:dLbl>
              <c:idx val="22"/>
              <c:layout>
                <c:manualLayout>
                  <c:x val="-1.0326151914769406E-2"/>
                  <c:y val="-4.9233558834232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2022'!$B$4:$X$4</c:f>
              <c:numCache>
                <c:formatCode>0.0</c:formatCode>
                <c:ptCount val="23"/>
                <c:pt idx="0">
                  <c:v>22.6</c:v>
                </c:pt>
                <c:pt idx="1">
                  <c:v>26.118181818181821</c:v>
                </c:pt>
                <c:pt idx="2">
                  <c:v>29.63636363636364</c:v>
                </c:pt>
                <c:pt idx="3">
                  <c:v>33.154545454545456</c:v>
                </c:pt>
                <c:pt idx="4">
                  <c:v>36.672727272727272</c:v>
                </c:pt>
                <c:pt idx="5">
                  <c:v>40.190909090909088</c:v>
                </c:pt>
                <c:pt idx="6">
                  <c:v>43.709090909090904</c:v>
                </c:pt>
                <c:pt idx="7">
                  <c:v>47.22727272727272</c:v>
                </c:pt>
                <c:pt idx="8">
                  <c:v>50.745454545454535</c:v>
                </c:pt>
                <c:pt idx="9">
                  <c:v>54.263636363636351</c:v>
                </c:pt>
                <c:pt idx="10">
                  <c:v>57.781818181818167</c:v>
                </c:pt>
                <c:pt idx="11">
                  <c:v>61.299999999999983</c:v>
                </c:pt>
                <c:pt idx="12">
                  <c:v>64.818181818181799</c:v>
                </c:pt>
                <c:pt idx="13">
                  <c:v>68.336363636363615</c:v>
                </c:pt>
                <c:pt idx="14">
                  <c:v>71.854545454545431</c:v>
                </c:pt>
                <c:pt idx="15">
                  <c:v>75.372727272727246</c:v>
                </c:pt>
                <c:pt idx="16">
                  <c:v>78.890909090909062</c:v>
                </c:pt>
                <c:pt idx="17">
                  <c:v>82.409090909090878</c:v>
                </c:pt>
                <c:pt idx="18">
                  <c:v>85.927272727272694</c:v>
                </c:pt>
                <c:pt idx="19">
                  <c:v>89.44545454545451</c:v>
                </c:pt>
                <c:pt idx="20">
                  <c:v>92.963636363636326</c:v>
                </c:pt>
                <c:pt idx="21">
                  <c:v>96.481818181818142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7C-4C08-916F-3448F7D5D443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3.6141531701692951E-2"/>
                  <c:y val="6.2362507856693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2022'!$B$5:$X$5</c:f>
              <c:numCache>
                <c:formatCode>0.0</c:formatCode>
                <c:ptCount val="23"/>
                <c:pt idx="0">
                  <c:v>22.6</c:v>
                </c:pt>
                <c:pt idx="1">
                  <c:v>24.5</c:v>
                </c:pt>
                <c:pt idx="2">
                  <c:v>25.5</c:v>
                </c:pt>
                <c:pt idx="3">
                  <c:v>25.922640000000001</c:v>
                </c:pt>
                <c:pt idx="4">
                  <c:v>26.415462000000002</c:v>
                </c:pt>
                <c:pt idx="5">
                  <c:v>27.669873000000003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7C-4C08-916F-3448F7D5D443}"/>
            </c:ext>
          </c:extLst>
        </c:ser>
        <c:ser>
          <c:idx val="5"/>
          <c:order val="4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22"/>
              <c:layout>
                <c:manualLayout>
                  <c:x val="-1.0326151914769406E-2"/>
                  <c:y val="5.2515796089847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2022'!$B$15:$X$15</c:f>
              <c:numCache>
                <c:formatCode>General</c:formatCode>
                <c:ptCount val="23"/>
                <c:pt idx="3" formatCode="0.0">
                  <c:v>27.12</c:v>
                </c:pt>
                <c:pt idx="4" formatCode="0.0">
                  <c:v>30.36</c:v>
                </c:pt>
                <c:pt idx="5" formatCode="0.0">
                  <c:v>31.98</c:v>
                </c:pt>
                <c:pt idx="6" formatCode="0.0">
                  <c:v>33.6</c:v>
                </c:pt>
                <c:pt idx="7" formatCode="0.0">
                  <c:v>35.22</c:v>
                </c:pt>
                <c:pt idx="8" formatCode="0.0">
                  <c:v>36.840000000000003</c:v>
                </c:pt>
                <c:pt idx="9" formatCode="0.0">
                  <c:v>38.46</c:v>
                </c:pt>
                <c:pt idx="10" formatCode="0.0">
                  <c:v>40.08</c:v>
                </c:pt>
                <c:pt idx="11" formatCode="0.0">
                  <c:v>41.7</c:v>
                </c:pt>
                <c:pt idx="12" formatCode="0.0">
                  <c:v>43.32</c:v>
                </c:pt>
                <c:pt idx="13" formatCode="0.0">
                  <c:v>44.94</c:v>
                </c:pt>
                <c:pt idx="14" formatCode="0.0">
                  <c:v>46.56</c:v>
                </c:pt>
                <c:pt idx="15" formatCode="0.0">
                  <c:v>48.18</c:v>
                </c:pt>
                <c:pt idx="16" formatCode="0.0">
                  <c:v>49.8</c:v>
                </c:pt>
                <c:pt idx="17" formatCode="0.0">
                  <c:v>51.42</c:v>
                </c:pt>
                <c:pt idx="18" formatCode="0.0">
                  <c:v>53.040000000000006</c:v>
                </c:pt>
                <c:pt idx="19" formatCode="0.0">
                  <c:v>54.66</c:v>
                </c:pt>
                <c:pt idx="20" formatCode="0.0">
                  <c:v>56.28</c:v>
                </c:pt>
                <c:pt idx="21" formatCode="0.0">
                  <c:v>57.900000000000006</c:v>
                </c:pt>
                <c:pt idx="22" formatCode="0.0">
                  <c:v>59.519999999999996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B7C-4C08-916F-3448F7D5D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101592"/>
        <c:axId val="671100280"/>
      </c:lineChart>
      <c:catAx>
        <c:axId val="67110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0280"/>
        <c:crosses val="autoZero"/>
        <c:auto val="1"/>
        <c:lblAlgn val="ctr"/>
        <c:lblOffset val="100"/>
        <c:noMultiLvlLbl val="0"/>
      </c:catAx>
      <c:valAx>
        <c:axId val="67110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1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E-4623-BF38-A735AD7AAFE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E-4623-BF38-A735AD7AAFE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0E-4623-BF38-A735AD7AAFE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0E-4623-BF38-A735AD7AAFE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0E-4623-BF38-A735AD7AAFEB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0E-4623-BF38-A735AD7AAFE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0E-4623-BF38-A735AD7AAFE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0E-4623-BF38-A735AD7AAFEB}"/>
              </c:ext>
            </c:extLst>
          </c:dPt>
          <c:dPt>
            <c:idx val="8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0E-4623-BF38-A735AD7AAFEB}"/>
              </c:ext>
            </c:extLst>
          </c:dPt>
          <c:dPt>
            <c:idx val="9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E0E-4623-BF38-A735AD7AAFE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E0E-4623-BF38-A735AD7AAFE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E0E-4623-BF38-A735AD7AA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'EE-Anteile RLP'!$D$5:$D$16</c:f>
              <c:numCache>
                <c:formatCode>0.0</c:formatCode>
                <c:ptCount val="10"/>
                <c:pt idx="0">
                  <c:v>22.8</c:v>
                </c:pt>
                <c:pt idx="1">
                  <c:v>5.7</c:v>
                </c:pt>
                <c:pt idx="2">
                  <c:v>2.85</c:v>
                </c:pt>
                <c:pt idx="3">
                  <c:v>17.100000000000001</c:v>
                </c:pt>
                <c:pt idx="4">
                  <c:v>5.7</c:v>
                </c:pt>
                <c:pt idx="5">
                  <c:v>2.85</c:v>
                </c:pt>
                <c:pt idx="6">
                  <c:v>3</c:v>
                </c:pt>
                <c:pt idx="7">
                  <c:v>24</c:v>
                </c:pt>
                <c:pt idx="8">
                  <c:v>15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E0E-4623-BF38-A735AD7AA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'Soll-IST-2023'!$A$3:$A$4</c:f>
              <c:strCache>
                <c:ptCount val="2"/>
                <c:pt idx="0">
                  <c:v>Soll 2020-2040</c:v>
                </c:pt>
                <c:pt idx="1">
                  <c:v>Ist 11/2024</c:v>
                </c:pt>
              </c:strCache>
            </c:strRef>
          </c:cat>
          <c:val>
            <c:numRef>
              <c:f>'Soll-IST-2023'!$B$3:$B$4</c:f>
              <c:numCache>
                <c:formatCode>0.0</c:formatCode>
                <c:ptCount val="2"/>
                <c:pt idx="0">
                  <c:v>224.71941215490318</c:v>
                </c:pt>
                <c:pt idx="1">
                  <c:v>9.4209999999999994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F-4B5F-9C33-985AF03314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2066688"/>
        <c:axId val="410380688"/>
      </c:barChart>
      <c:catAx>
        <c:axId val="56206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0380688"/>
        <c:crosses val="autoZero"/>
        <c:auto val="1"/>
        <c:lblAlgn val="ctr"/>
        <c:lblOffset val="100"/>
        <c:noMultiLvlLbl val="0"/>
      </c:catAx>
      <c:valAx>
        <c:axId val="41038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206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'Soll-IST-2023'!$A$3:$A$4</c:f>
              <c:strCache>
                <c:ptCount val="2"/>
                <c:pt idx="0">
                  <c:v>Soll 2020-2040</c:v>
                </c:pt>
                <c:pt idx="1">
                  <c:v>Ist 11/2024</c:v>
                </c:pt>
              </c:strCache>
            </c:strRef>
          </c:cat>
          <c:val>
            <c:numRef>
              <c:f>'Soll-IST-2023'!$C$3:$C$4</c:f>
              <c:numCache>
                <c:formatCode>0.0</c:formatCode>
                <c:ptCount val="2"/>
                <c:pt idx="0">
                  <c:v>25.084634442770575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C-4355-8919-4886238CA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3501824"/>
        <c:axId val="563507224"/>
      </c:barChart>
      <c:catAx>
        <c:axId val="56350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3507224"/>
        <c:crosses val="autoZero"/>
        <c:auto val="1"/>
        <c:lblAlgn val="ctr"/>
        <c:lblOffset val="100"/>
        <c:noMultiLvlLbl val="0"/>
      </c:catAx>
      <c:valAx>
        <c:axId val="563507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350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'EE-Erträge'!$A$3:$A$14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'EE-Erträge'!$D$3:$D$14</c:f>
              <c:numCache>
                <c:formatCode>#,##0.0</c:formatCode>
                <c:ptCount val="12"/>
                <c:pt idx="0">
                  <c:v>13.309366425172019</c:v>
                </c:pt>
                <c:pt idx="1">
                  <c:v>9.4187643996078219</c:v>
                </c:pt>
                <c:pt idx="2">
                  <c:v>10.659422343739513</c:v>
                </c:pt>
                <c:pt idx="3">
                  <c:v>6.4558149172961379</c:v>
                </c:pt>
                <c:pt idx="4">
                  <c:v>7.0914767430325574</c:v>
                </c:pt>
                <c:pt idx="5">
                  <c:v>5.1569903589011341</c:v>
                </c:pt>
                <c:pt idx="6">
                  <c:v>5.3415327824719281</c:v>
                </c:pt>
                <c:pt idx="7">
                  <c:v>4.9001069648064135</c:v>
                </c:pt>
                <c:pt idx="8">
                  <c:v>4.2529027254924117</c:v>
                </c:pt>
                <c:pt idx="9">
                  <c:v>8.1962321306030574</c:v>
                </c:pt>
                <c:pt idx="10">
                  <c:v>13.358377419933824</c:v>
                </c:pt>
                <c:pt idx="11">
                  <c:v>11.859012788943168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8-4D89-90D2-C331E1B88C9E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'EE-Erträge'!$F$3:$F$14</c:f>
              <c:numCache>
                <c:formatCode>#,##0.0</c:formatCode>
                <c:ptCount val="12"/>
                <c:pt idx="0">
                  <c:v>2.1366376423308773</c:v>
                </c:pt>
                <c:pt idx="1">
                  <c:v>5.2645679839249828</c:v>
                </c:pt>
                <c:pt idx="2">
                  <c:v>8.4393837910247829</c:v>
                </c:pt>
                <c:pt idx="3">
                  <c:v>7.6356329537843273</c:v>
                </c:pt>
                <c:pt idx="4">
                  <c:v>14.199598124581382</c:v>
                </c:pt>
                <c:pt idx="5">
                  <c:v>15.807099799062291</c:v>
                </c:pt>
                <c:pt idx="6">
                  <c:v>13.328868050904219</c:v>
                </c:pt>
                <c:pt idx="7">
                  <c:v>10.643957516027175</c:v>
                </c:pt>
                <c:pt idx="8">
                  <c:v>12.336618505406181</c:v>
                </c:pt>
                <c:pt idx="9">
                  <c:v>6.2424648359008703</c:v>
                </c:pt>
                <c:pt idx="10">
                  <c:v>2.2103148024112524</c:v>
                </c:pt>
                <c:pt idx="11">
                  <c:v>1.7548559946416611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28-4D89-90D2-C331E1B88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1263176"/>
        <c:axId val="691406648"/>
      </c:barChart>
      <c:catAx>
        <c:axId val="68126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1406648"/>
        <c:crosses val="autoZero"/>
        <c:auto val="1"/>
        <c:lblAlgn val="ctr"/>
        <c:lblOffset val="100"/>
        <c:noMultiLvlLbl val="0"/>
      </c:catAx>
      <c:valAx>
        <c:axId val="691406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81263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48706273-D7AD-73E8-F5EF-748A1F718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5A78E475-688C-0F93-D276-8C4E78EA8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82A8EF6E-EFEC-CC50-D986-09136D79F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4AF56-4F00-4725-87C6-B3D8C9C60311}" type="slidenum">
              <a:rPr lang="de-DE" altLang="de-DE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48706273-D7AD-73E8-F5EF-748A1F718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5A78E475-688C-0F93-D276-8C4E78EA8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82A8EF6E-EFEC-CC50-D986-09136D79F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4AF56-4F00-4725-87C6-B3D8C9C60311}" type="slidenum">
              <a:rPr lang="de-DE" altLang="de-DE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42649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>
            <a:extLst>
              <a:ext uri="{FF2B5EF4-FFF2-40B4-BE49-F238E27FC236}">
                <a16:creationId xmlns:a16="http://schemas.microsoft.com/office/drawing/2014/main" id="{FAF5E959-5FA7-C01D-3817-449D92B6F7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izenplatzhalter 2">
            <a:extLst>
              <a:ext uri="{FF2B5EF4-FFF2-40B4-BE49-F238E27FC236}">
                <a16:creationId xmlns:a16="http://schemas.microsoft.com/office/drawing/2014/main" id="{88D8AB0E-E04C-AEA9-E356-90DFE296D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7412" name="Foliennummernplatzhalter 3">
            <a:extLst>
              <a:ext uri="{FF2B5EF4-FFF2-40B4-BE49-F238E27FC236}">
                <a16:creationId xmlns:a16="http://schemas.microsoft.com/office/drawing/2014/main" id="{F4242BA6-BDB2-ED71-DCF6-632619E69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EAE8AD-5563-4A09-AC71-2432996AC780}" type="slidenum">
              <a:rPr lang="de-DE" altLang="de-DE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07F036CF-C777-C984-4ED9-3F53C7578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676D18E5-9D7C-16DE-BC2F-6B8014622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D436D2A2-2C82-BDDF-1B5A-D6351E641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77F64A-2736-4684-B008-DC65F409DCEF}" type="slidenum">
              <a:rPr lang="de-DE" altLang="de-DE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09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>
            <a:extLst>
              <a:ext uri="{FF2B5EF4-FFF2-40B4-BE49-F238E27FC236}">
                <a16:creationId xmlns:a16="http://schemas.microsoft.com/office/drawing/2014/main" id="{DB1C87CB-2051-8BF8-D9BF-664EA5208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>
            <a:extLst>
              <a:ext uri="{FF2B5EF4-FFF2-40B4-BE49-F238E27FC236}">
                <a16:creationId xmlns:a16="http://schemas.microsoft.com/office/drawing/2014/main" id="{E311BB9B-A0C0-35B5-8876-74BD92D91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Variable Spannung und Frequenz sind ein Geheimnis der Hersteller</a:t>
            </a:r>
          </a:p>
        </p:txBody>
      </p:sp>
      <p:sp>
        <p:nvSpPr>
          <p:cNvPr id="21508" name="Foliennummernplatzhalter 3">
            <a:extLst>
              <a:ext uri="{FF2B5EF4-FFF2-40B4-BE49-F238E27FC236}">
                <a16:creationId xmlns:a16="http://schemas.microsoft.com/office/drawing/2014/main" id="{A13D1CEF-83D4-8004-CDB1-D31B87361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24FE7D-6B6E-4F32-A294-28617654E28C}" type="slidenum">
              <a:rPr lang="de-DE" altLang="de-DE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4880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8195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2118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41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03253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74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3163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2172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5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060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3442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360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9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>
            <a:extLst>
              <a:ext uri="{FF2B5EF4-FFF2-40B4-BE49-F238E27FC236}">
                <a16:creationId xmlns:a16="http://schemas.microsoft.com/office/drawing/2014/main" id="{DB4AB3A6-0A25-ADA3-8A3B-DA95DE72FD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19FFE0DD-406F-E10C-853C-CD58632CD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b="1" dirty="0">
                <a:latin typeface="Arial" pitchFamily="34" charset="0"/>
              </a:rPr>
              <a:t>Hersteller</a:t>
            </a:r>
            <a:r>
              <a:rPr lang="de-DE" sz="1800" dirty="0">
                <a:latin typeface="Arial" pitchFamily="34" charset="0"/>
              </a:rPr>
              <a:t>: 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Minfeld</a:t>
            </a:r>
            <a:r>
              <a:rPr lang="de-DE" sz="1800" dirty="0">
                <a:latin typeface="Arial" pitchFamily="34" charset="0"/>
              </a:rPr>
              <a:t>: GE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Schneeberger Hof: Enercon,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Siemens</a:t>
            </a:r>
          </a:p>
        </p:txBody>
      </p:sp>
      <p:sp>
        <p:nvSpPr>
          <p:cNvPr id="29700" name="Foliennummernplatzhalter 3">
            <a:extLst>
              <a:ext uri="{FF2B5EF4-FFF2-40B4-BE49-F238E27FC236}">
                <a16:creationId xmlns:a16="http://schemas.microsoft.com/office/drawing/2014/main" id="{90B6A19C-6B3E-056C-523D-75C62D18A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99F73C-1DD8-4748-B000-48EA44FAF3EE}" type="slidenum">
              <a:rPr lang="de-DE" altLang="de-DE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3083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3D9FC7CB-8CC8-E387-472A-55C2F32180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1513603B-95B6-4C44-B89F-B46DF5202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b="1" dirty="0">
                <a:latin typeface="Arial" pitchFamily="34" charset="0"/>
              </a:rPr>
              <a:t>Hersteller</a:t>
            </a:r>
            <a:r>
              <a:rPr lang="de-DE" sz="1800" dirty="0">
                <a:latin typeface="Arial" pitchFamily="34" charset="0"/>
              </a:rPr>
              <a:t>: 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Minfeld</a:t>
            </a:r>
            <a:r>
              <a:rPr lang="de-DE" sz="1800" dirty="0">
                <a:latin typeface="Arial" pitchFamily="34" charset="0"/>
              </a:rPr>
              <a:t>: GE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Schneeberger Hof: Enercon,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Siemens</a:t>
            </a:r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334544AE-A021-3470-7126-48F4A4FB3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325558-A0C5-460D-BDA9-A59AF6EA8D39}" type="slidenum">
              <a:rPr lang="de-DE" altLang="de-DE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en-US" altLang="de-DE" sz="1200" b="1" dirty="0" err="1">
                <a:solidFill>
                  <a:srgbClr val="FF9933"/>
                </a:solidFill>
              </a:rPr>
              <a:t>Energiewende</a:t>
            </a:r>
            <a:r>
              <a:rPr lang="en-US" altLang="de-DE" sz="1200" b="1" dirty="0">
                <a:solidFill>
                  <a:srgbClr val="FF9933"/>
                </a:solidFill>
              </a:rPr>
              <a:t> in der VG-Kandel </a:t>
            </a:r>
            <a:r>
              <a:rPr lang="de-DE" altLang="de-DE" sz="1200" b="1" dirty="0">
                <a:solidFill>
                  <a:srgbClr val="FF9933"/>
                </a:solidFill>
              </a:rPr>
              <a:t>| </a:t>
            </a:r>
            <a:r>
              <a:rPr lang="de-DE" sz="1200" b="1" dirty="0">
                <a:solidFill>
                  <a:srgbClr val="FF9933"/>
                </a:solidFill>
              </a:rPr>
              <a:t>Windkraft ist ein wichtiger Bestandteil in der Energiegemeinschaft | 04.12.2024 </a:t>
            </a:r>
            <a:r>
              <a:rPr lang="de-DE" altLang="de-DE" sz="1200" b="1" dirty="0">
                <a:solidFill>
                  <a:srgbClr val="FF9933"/>
                </a:solidFill>
              </a:rPr>
              <a:t>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8C400E-617E-B600-68DD-D3AAF81BAE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5" y="-1141"/>
            <a:ext cx="798066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hyperlink" Target="https://www.google.com/search?q=Hybridturm+Die+Spannseile+halten+den+Turm+mit+ca.+7.000+t+Zugkraft+zusammen%21&amp;client=firefox-b-d&amp;sca_esv=8c571d6edf011196&amp;sxsrf=ACQVn0-sqABoMd8pLbg31489x-pA1mvLXQ%3A1707915845481&amp;ei=RbrMZcrqHOiAi-gP-riW-AQ&amp;ved=0ahUKEwiKoZqq8qqEAxVowAIHHXqcBU8Q4dUDCBE&amp;uact=5&amp;oq=Hybridturm+Die+Spannseile+halten+den+Turm+mit+ca.+7.000+t+Zugkraft+zusammen%21&amp;gs_lp=Egxnd3Mtd2l6LXNlcnAiTEh5YnJpZHR1cm0gRGllIFNwYW5uc2VpbGUgaGFsdGVuIGRlbiBUdXJtIG1pdCBjYS4gNy4wMDAgdCBadWdrcmFmdCB6dXNhbW1lbiFIAFAAWABwAHgBkAEAmAEAoAEAqgEAuAEDyAEA-AEB4gMEGAAgQQ&amp;sclient=gws-wiz-serp#fpstate=ive&amp;vld=cid:a9eca94c,vid:LXGj9GclGyQ,st:0" TargetMode="External"/><Relationship Id="rId5" Type="http://schemas.openxmlformats.org/officeDocument/2006/relationships/image" Target="../media/image15.jpeg"/><Relationship Id="rId10" Type="http://schemas.openxmlformats.org/officeDocument/2006/relationships/hyperlink" Target="https://www.i-suedpfalz-energie.de/berichte-archiv/wea-freckenfeld/" TargetMode="External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hyperlink" Target="https://mediathek.fnr.de/flachennutzung-in-deutschland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df.de/politik/frontal/buerokratie-irrsinn-windkraft-energiewende-rotmilan-auerhuhn-windrad-windenergie-100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n-suedpfalz.d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nnenseite.com/de/energie/die-energie-helden-der-energiewende-im-hunsrueck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hyperlink" Target="https://www.ardmediathek.de/video/doku-und-reportage/so-geht-klimaschutz-die-energiewender-vom-hunsrueck/swr-rp/Y3JpZDovL3N3ci5kZS9hZXgvbzE4NDg1NTc" TargetMode="Externa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18" Type="http://schemas.openxmlformats.org/officeDocument/2006/relationships/image" Target="../media/image48.jpg"/><Relationship Id="rId3" Type="http://schemas.openxmlformats.org/officeDocument/2006/relationships/image" Target="../media/image33.jpeg"/><Relationship Id="rId21" Type="http://schemas.openxmlformats.org/officeDocument/2006/relationships/image" Target="../media/image51.svg"/><Relationship Id="rId7" Type="http://schemas.openxmlformats.org/officeDocument/2006/relationships/image" Target="../media/image37.png"/><Relationship Id="rId12" Type="http://schemas.openxmlformats.org/officeDocument/2006/relationships/image" Target="../media/image42.jp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5" Type="http://schemas.openxmlformats.org/officeDocument/2006/relationships/image" Target="../media/image45.png"/><Relationship Id="rId10" Type="http://schemas.openxmlformats.org/officeDocument/2006/relationships/image" Target="../media/image40.jpg"/><Relationship Id="rId19" Type="http://schemas.openxmlformats.org/officeDocument/2006/relationships/image" Target="../media/image49.jpg"/><Relationship Id="rId4" Type="http://schemas.openxmlformats.org/officeDocument/2006/relationships/image" Target="../media/image34.JPG"/><Relationship Id="rId9" Type="http://schemas.openxmlformats.org/officeDocument/2006/relationships/image" Target="../media/image39.jpeg"/><Relationship Id="rId14" Type="http://schemas.openxmlformats.org/officeDocument/2006/relationships/image" Target="../media/image44.jpg"/><Relationship Id="rId22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se.fraunhofer.de/de/veroeffentlichungen/studien/studie-stromgestehungskosten-erneuerbare-energien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-suedpfalz-energie.de/meta-studi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lobalwindatlas.info/en/area/German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C34F220-1FFD-51D0-33E8-9E97D15D1013}"/>
              </a:ext>
            </a:extLst>
          </p:cNvPr>
          <p:cNvSpPr/>
          <p:nvPr/>
        </p:nvSpPr>
        <p:spPr bwMode="auto">
          <a:xfrm>
            <a:off x="16273" y="1341953"/>
            <a:ext cx="9905998" cy="51112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608" y="-36731"/>
            <a:ext cx="83383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b="1" dirty="0">
                <a:solidFill>
                  <a:schemeClr val="bg1"/>
                </a:solidFill>
              </a:rPr>
              <a:t> in der VG-Kandel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Windkraft - ein wichtiger Bestandteil der Energiegemeinschaft</a:t>
            </a:r>
            <a:endParaRPr lang="en-US" altLang="de-DE" sz="2000" dirty="0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de-DE" sz="1200" b="1" dirty="0" err="1">
                <a:solidFill>
                  <a:srgbClr val="FF9933"/>
                </a:solidFill>
              </a:rPr>
              <a:t>Energiewende</a:t>
            </a:r>
            <a:r>
              <a:rPr lang="en-US" altLang="de-DE" sz="1200" b="1" dirty="0">
                <a:solidFill>
                  <a:srgbClr val="FF9933"/>
                </a:solidFill>
              </a:rPr>
              <a:t> in der VG-Kandel </a:t>
            </a:r>
            <a:r>
              <a:rPr lang="de-DE" altLang="de-DE" sz="1200" b="1" dirty="0">
                <a:solidFill>
                  <a:srgbClr val="FF9933"/>
                </a:solidFill>
              </a:rPr>
              <a:t>| </a:t>
            </a:r>
            <a:r>
              <a:rPr lang="de-DE" sz="1200" b="1" dirty="0">
                <a:solidFill>
                  <a:srgbClr val="FF9933"/>
                </a:solidFill>
              </a:rPr>
              <a:t>Windkraft ist ein wichtiger Bestandteil in der Energiegemeinschaft | 04.12.2024  		I</a:t>
            </a:r>
            <a:r>
              <a:rPr lang="de-DE" altLang="de-DE" sz="1200" b="1" dirty="0">
                <a:solidFill>
                  <a:srgbClr val="FF9933"/>
                </a:solidFill>
              </a:rPr>
              <a:t>SE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C8B968-1694-5CE3-3AF7-3B4A0240A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" y="-20191"/>
            <a:ext cx="1361123" cy="136188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F5C2CB7-8CE2-587F-34D4-45308FB543D9}"/>
              </a:ext>
            </a:extLst>
          </p:cNvPr>
          <p:cNvSpPr txBox="1"/>
          <p:nvPr/>
        </p:nvSpPr>
        <p:spPr>
          <a:xfrm>
            <a:off x="8123685" y="5782858"/>
            <a:ext cx="171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/>
              <a:t>Referent</a:t>
            </a:r>
            <a:r>
              <a:rPr lang="de-DE" sz="1800" dirty="0"/>
              <a:t>:</a:t>
            </a:r>
          </a:p>
          <a:p>
            <a:r>
              <a:rPr lang="de-DE" sz="1800" dirty="0"/>
              <a:t>Wolfgang Thiel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1159800-1400-57F1-436F-7B40F9C61ACD}"/>
              </a:ext>
            </a:extLst>
          </p:cNvPr>
          <p:cNvGrpSpPr/>
          <p:nvPr/>
        </p:nvGrpSpPr>
        <p:grpSpPr>
          <a:xfrm>
            <a:off x="1146885" y="1499716"/>
            <a:ext cx="7658787" cy="4717423"/>
            <a:chOff x="3021405" y="2315666"/>
            <a:chExt cx="6677949" cy="4113277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699A3B14-8E65-5A10-1E4D-63B9EBDDCA66}"/>
                </a:ext>
              </a:extLst>
            </p:cNvPr>
            <p:cNvGrpSpPr/>
            <p:nvPr/>
          </p:nvGrpSpPr>
          <p:grpSpPr>
            <a:xfrm>
              <a:off x="3021405" y="2315666"/>
              <a:ext cx="6473201" cy="4113277"/>
              <a:chOff x="3218572" y="2474674"/>
              <a:chExt cx="6473201" cy="4113277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0E11B74D-2417-45AF-147A-0CC3D6E6CBDE}"/>
                  </a:ext>
                </a:extLst>
              </p:cNvPr>
              <p:cNvSpPr/>
              <p:nvPr/>
            </p:nvSpPr>
            <p:spPr bwMode="auto">
              <a:xfrm>
                <a:off x="3622108" y="2710418"/>
                <a:ext cx="6069665" cy="3454878"/>
              </a:xfrm>
              <a:prstGeom prst="ellips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9379F065-5A34-DAFB-3412-8B762C8D9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4544" y="5593596"/>
                <a:ext cx="994355" cy="994355"/>
              </a:xfrm>
              <a:prstGeom prst="rect">
                <a:avLst/>
              </a:prstGeom>
            </p:spPr>
          </p:pic>
          <p:pic>
            <p:nvPicPr>
              <p:cNvPr id="23" name="Grafik 22" descr="Ein Bild, das Kreis, Grafiken, Symbol, Logo enthält.&#10;&#10;Automatisch generierte Beschreibung">
                <a:extLst>
                  <a:ext uri="{FF2B5EF4-FFF2-40B4-BE49-F238E27FC236}">
                    <a16:creationId xmlns:a16="http://schemas.microsoft.com/office/drawing/2014/main" id="{DA868FF7-5231-3EC2-F496-C0E34F44F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6224" y="5367457"/>
                <a:ext cx="1191466" cy="1196005"/>
              </a:xfrm>
              <a:prstGeom prst="rect">
                <a:avLst/>
              </a:prstGeom>
            </p:spPr>
          </p:pic>
          <p:pic>
            <p:nvPicPr>
              <p:cNvPr id="24" name="Grafik 23" descr="Ein Bild, das Kreis, Entwurf, Design enthält.&#10;&#10;Automatisch generierte Beschreibung">
                <a:extLst>
                  <a:ext uri="{FF2B5EF4-FFF2-40B4-BE49-F238E27FC236}">
                    <a16:creationId xmlns:a16="http://schemas.microsoft.com/office/drawing/2014/main" id="{185593A9-D8AE-2C0D-86AD-171ABB222D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56"/>
              <a:stretch/>
            </p:blipFill>
            <p:spPr>
              <a:xfrm>
                <a:off x="5179498" y="5731055"/>
                <a:ext cx="557380" cy="535545"/>
              </a:xfrm>
              <a:prstGeom prst="rect">
                <a:avLst/>
              </a:prstGeom>
            </p:spPr>
          </p:pic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3EA64274-555F-5C50-356D-399A29D69539}"/>
                  </a:ext>
                </a:extLst>
              </p:cNvPr>
              <p:cNvGrpSpPr/>
              <p:nvPr/>
            </p:nvGrpSpPr>
            <p:grpSpPr>
              <a:xfrm>
                <a:off x="3218572" y="2474674"/>
                <a:ext cx="2723693" cy="2631221"/>
                <a:chOff x="4133701" y="2392551"/>
                <a:chExt cx="2563312" cy="2476285"/>
              </a:xfrm>
            </p:grpSpPr>
            <p:grpSp>
              <p:nvGrpSpPr>
                <p:cNvPr id="26" name="Gruppieren 25">
                  <a:extLst>
                    <a:ext uri="{FF2B5EF4-FFF2-40B4-BE49-F238E27FC236}">
                      <a16:creationId xmlns:a16="http://schemas.microsoft.com/office/drawing/2014/main" id="{B1B60C7D-5FE8-0345-66F6-D3371D1435DF}"/>
                    </a:ext>
                  </a:extLst>
                </p:cNvPr>
                <p:cNvGrpSpPr/>
                <p:nvPr/>
              </p:nvGrpSpPr>
              <p:grpSpPr>
                <a:xfrm>
                  <a:off x="4968519" y="3606797"/>
                  <a:ext cx="1262039" cy="1262039"/>
                  <a:chOff x="9982449" y="1960444"/>
                  <a:chExt cx="1395571" cy="1395571"/>
                </a:xfrm>
              </p:grpSpPr>
              <p:sp>
                <p:nvSpPr>
                  <p:cNvPr id="28" name="Ellipse 27">
                    <a:extLst>
                      <a:ext uri="{FF2B5EF4-FFF2-40B4-BE49-F238E27FC236}">
                        <a16:creationId xmlns:a16="http://schemas.microsoft.com/office/drawing/2014/main" id="{627331B0-5238-DBD0-A412-F7A926A484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982449" y="1960444"/>
                    <a:ext cx="1395571" cy="139557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pic>
                <p:nvPicPr>
                  <p:cNvPr id="29" name="Grafik 28">
                    <a:extLst>
                      <a:ext uri="{FF2B5EF4-FFF2-40B4-BE49-F238E27FC236}">
                        <a16:creationId xmlns:a16="http://schemas.microsoft.com/office/drawing/2014/main" id="{1D8B15B6-1066-35DE-839A-54681B7EE3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8574" b="17484"/>
                  <a:stretch/>
                </p:blipFill>
                <p:spPr>
                  <a:xfrm>
                    <a:off x="10232414" y="2371881"/>
                    <a:ext cx="895641" cy="5726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7" name="Grafik 26" descr="Ein Bild, das Windmühle enthält.&#10;&#10;Automatisch generierte Beschreibung">
                  <a:extLst>
                    <a:ext uri="{FF2B5EF4-FFF2-40B4-BE49-F238E27FC236}">
                      <a16:creationId xmlns:a16="http://schemas.microsoft.com/office/drawing/2014/main" id="{BBEED161-AD9A-6FC4-9BB6-8B4C24FD46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3701" y="2392551"/>
                  <a:ext cx="2563312" cy="15078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E87A089-1FFE-A308-72DB-E39DAA8D8D52}"/>
                </a:ext>
              </a:extLst>
            </p:cNvPr>
            <p:cNvGrpSpPr/>
            <p:nvPr/>
          </p:nvGrpSpPr>
          <p:grpSpPr>
            <a:xfrm>
              <a:off x="8479582" y="4212138"/>
              <a:ext cx="1219772" cy="1229868"/>
              <a:chOff x="9777731" y="4456383"/>
              <a:chExt cx="1219772" cy="1229868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5E474DEC-B235-6294-F299-70F12489F400}"/>
                  </a:ext>
                </a:extLst>
              </p:cNvPr>
              <p:cNvSpPr/>
              <p:nvPr/>
            </p:nvSpPr>
            <p:spPr bwMode="auto">
              <a:xfrm>
                <a:off x="9777731" y="4456383"/>
                <a:ext cx="1219772" cy="122986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762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9" name="Grafik 18" descr="Ein Bild, das Zahnrad, Kreis, Design, Darstellung enthält.&#10;&#10;Automatisch generierte Beschreibung">
                <a:extLst>
                  <a:ext uri="{FF2B5EF4-FFF2-40B4-BE49-F238E27FC236}">
                    <a16:creationId xmlns:a16="http://schemas.microsoft.com/office/drawing/2014/main" id="{63C40E8B-012E-8E88-D56D-07516985E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43" t="3070" r="16613" b="2604"/>
              <a:stretch/>
            </p:blipFill>
            <p:spPr>
              <a:xfrm>
                <a:off x="10020743" y="4661435"/>
                <a:ext cx="733748" cy="819765"/>
              </a:xfrm>
              <a:prstGeom prst="rect">
                <a:avLst/>
              </a:prstGeom>
            </p:spPr>
          </p:pic>
        </p:grpSp>
      </p:grpSp>
      <p:pic>
        <p:nvPicPr>
          <p:cNvPr id="7" name="Grafik 6" descr="Ein Bild, das Symbol, Wappen, Emblem, Schild enthält.&#10;&#10;Automatisch generierte Beschreibung">
            <a:extLst>
              <a:ext uri="{FF2B5EF4-FFF2-40B4-BE49-F238E27FC236}">
                <a16:creationId xmlns:a16="http://schemas.microsoft.com/office/drawing/2014/main" id="{CE21A7B4-E3A0-CBD6-31E3-ECDDB95AB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10" y="2515450"/>
            <a:ext cx="1852005" cy="2204768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20" name="Gruppieren 21519">
            <a:extLst>
              <a:ext uri="{FF2B5EF4-FFF2-40B4-BE49-F238E27FC236}">
                <a16:creationId xmlns:a16="http://schemas.microsoft.com/office/drawing/2014/main" id="{5F7CAA22-5B63-95D4-8CE9-3BB1F92CA561}"/>
              </a:ext>
            </a:extLst>
          </p:cNvPr>
          <p:cNvGrpSpPr>
            <a:grpSpLocks/>
          </p:cNvGrpSpPr>
          <p:nvPr/>
        </p:nvGrpSpPr>
        <p:grpSpPr bwMode="auto">
          <a:xfrm>
            <a:off x="3490395" y="3673475"/>
            <a:ext cx="3216275" cy="1492250"/>
            <a:chOff x="34303" y="3672910"/>
            <a:chExt cx="3216685" cy="1493450"/>
          </a:xfrm>
        </p:grpSpPr>
        <p:grpSp>
          <p:nvGrpSpPr>
            <p:cNvPr id="14353" name="Gruppieren 24">
              <a:extLst>
                <a:ext uri="{FF2B5EF4-FFF2-40B4-BE49-F238E27FC236}">
                  <a16:creationId xmlns:a16="http://schemas.microsoft.com/office/drawing/2014/main" id="{9AB03A4E-45BD-0EE7-2351-3E85BDEAC7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6594" y="3764585"/>
              <a:ext cx="2464394" cy="1401775"/>
              <a:chOff x="842010" y="3855720"/>
              <a:chExt cx="2464394" cy="1310640"/>
            </a:xfrm>
          </p:grpSpPr>
          <p:cxnSp>
            <p:nvCxnSpPr>
              <p:cNvPr id="14360" name="Gerader Verbinder 19">
                <a:extLst>
                  <a:ext uri="{FF2B5EF4-FFF2-40B4-BE49-F238E27FC236}">
                    <a16:creationId xmlns:a16="http://schemas.microsoft.com/office/drawing/2014/main" id="{A3E82988-0EE7-D7A3-4E8D-A180730D44D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42010" y="3855720"/>
                <a:ext cx="0" cy="131064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61" name="Gerader Verbinder 38">
                <a:extLst>
                  <a:ext uri="{FF2B5EF4-FFF2-40B4-BE49-F238E27FC236}">
                    <a16:creationId xmlns:a16="http://schemas.microsoft.com/office/drawing/2014/main" id="{9047DA8D-9497-3F07-4F32-0932C7EBA09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306404" y="3855720"/>
                <a:ext cx="0" cy="131064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54" name="Gerade Verbindung mit Pfeil 21">
              <a:extLst>
                <a:ext uri="{FF2B5EF4-FFF2-40B4-BE49-F238E27FC236}">
                  <a16:creationId xmlns:a16="http://schemas.microsoft.com/office/drawing/2014/main" id="{6D7A47D3-DE30-534D-CFF1-507053DF43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86594" y="3836670"/>
              <a:ext cx="2464394" cy="0"/>
            </a:xfrm>
            <a:prstGeom prst="straightConnector1">
              <a:avLst/>
            </a:prstGeom>
            <a:noFill/>
            <a:ln w="6350" algn="ctr">
              <a:solidFill>
                <a:srgbClr val="FF9933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55" name="Textfeld 23">
              <a:extLst>
                <a:ext uri="{FF2B5EF4-FFF2-40B4-BE49-F238E27FC236}">
                  <a16:creationId xmlns:a16="http://schemas.microsoft.com/office/drawing/2014/main" id="{079A628F-5CAF-BE4D-C539-07943365E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1051" y="3672910"/>
              <a:ext cx="58221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9933"/>
                  </a:solidFill>
                </a:rPr>
                <a:t>10 m</a:t>
              </a:r>
            </a:p>
          </p:txBody>
        </p:sp>
        <p:cxnSp>
          <p:nvCxnSpPr>
            <p:cNvPr id="14356" name="Gerader Verbinder 26">
              <a:extLst>
                <a:ext uri="{FF2B5EF4-FFF2-40B4-BE49-F238E27FC236}">
                  <a16:creationId xmlns:a16="http://schemas.microsoft.com/office/drawing/2014/main" id="{9BF3DDCB-9208-1704-614C-B27BF8808A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0324" y="4080510"/>
              <a:ext cx="708660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57" name="Gerader Verbinder 53">
              <a:extLst>
                <a:ext uri="{FF2B5EF4-FFF2-40B4-BE49-F238E27FC236}">
                  <a16:creationId xmlns:a16="http://schemas.microsoft.com/office/drawing/2014/main" id="{0D9A610B-4689-72A0-EA47-F85947C36AC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0324" y="5166360"/>
              <a:ext cx="636270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58" name="Gerade Verbindung mit Pfeil 29">
              <a:extLst>
                <a:ext uri="{FF2B5EF4-FFF2-40B4-BE49-F238E27FC236}">
                  <a16:creationId xmlns:a16="http://schemas.microsoft.com/office/drawing/2014/main" id="{11682141-7365-610A-6A39-6C2E8CD97C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7400" y="4080510"/>
              <a:ext cx="0" cy="1085850"/>
            </a:xfrm>
            <a:prstGeom prst="straightConnector1">
              <a:avLst/>
            </a:prstGeom>
            <a:noFill/>
            <a:ln w="6350" algn="ctr">
              <a:solidFill>
                <a:srgbClr val="FF9933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59" name="Textfeld 54">
              <a:extLst>
                <a:ext uri="{FF2B5EF4-FFF2-40B4-BE49-F238E27FC236}">
                  <a16:creationId xmlns:a16="http://schemas.microsoft.com/office/drawing/2014/main" id="{B162C74B-D43C-C5FE-C140-DA4D17CF7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27760" y="4469546"/>
              <a:ext cx="63190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9933"/>
                  </a:solidFill>
                </a:rPr>
                <a:t>3,8 m</a:t>
              </a:r>
            </a:p>
          </p:txBody>
        </p:sp>
      </p:grpSp>
      <p:pic>
        <p:nvPicPr>
          <p:cNvPr id="3" name="Grafik 21506">
            <a:extLst>
              <a:ext uri="{FF2B5EF4-FFF2-40B4-BE49-F238E27FC236}">
                <a16:creationId xmlns:a16="http://schemas.microsoft.com/office/drawing/2014/main" id="{8CA72A7C-87D4-F2E3-EEFB-ED2C75CC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6" r="44267" b="16049"/>
          <a:stretch>
            <a:fillRect/>
          </a:stretch>
        </p:blipFill>
        <p:spPr bwMode="auto">
          <a:xfrm>
            <a:off x="869724" y="919498"/>
            <a:ext cx="2465388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F3E0076-A54F-379C-88CB-041C1D287A0A}"/>
              </a:ext>
            </a:extLst>
          </p:cNvPr>
          <p:cNvGrpSpPr/>
          <p:nvPr/>
        </p:nvGrpSpPr>
        <p:grpSpPr>
          <a:xfrm>
            <a:off x="177535" y="1878348"/>
            <a:ext cx="1728827" cy="3635375"/>
            <a:chOff x="6464261" y="1916113"/>
            <a:chExt cx="1728827" cy="3635375"/>
          </a:xfrm>
        </p:grpSpPr>
        <p:grpSp>
          <p:nvGrpSpPr>
            <p:cNvPr id="21521" name="Gruppieren 21520">
              <a:extLst>
                <a:ext uri="{FF2B5EF4-FFF2-40B4-BE49-F238E27FC236}">
                  <a16:creationId xmlns:a16="http://schemas.microsoft.com/office/drawing/2014/main" id="{505F7666-2F89-F8D7-E26C-604A2B1B9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3375" y="1916113"/>
              <a:ext cx="1509713" cy="3635375"/>
              <a:chOff x="6683694" y="1916835"/>
              <a:chExt cx="1508961" cy="3634740"/>
            </a:xfrm>
          </p:grpSpPr>
          <p:cxnSp>
            <p:nvCxnSpPr>
              <p:cNvPr id="14346" name="Gerader Verbinder 21509">
                <a:extLst>
                  <a:ext uri="{FF2B5EF4-FFF2-40B4-BE49-F238E27FC236}">
                    <a16:creationId xmlns:a16="http://schemas.microsoft.com/office/drawing/2014/main" id="{A341945A-B735-FED7-9243-E64205375D4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742545" y="1916835"/>
                <a:ext cx="1450110" cy="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7" name="Gerader Verbinder 56">
                <a:extLst>
                  <a:ext uri="{FF2B5EF4-FFF2-40B4-BE49-F238E27FC236}">
                    <a16:creationId xmlns:a16="http://schemas.microsoft.com/office/drawing/2014/main" id="{A159F7A2-FA1F-27E1-E87F-8CEAAABBBA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42545" y="3303675"/>
                <a:ext cx="1372587" cy="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8" name="Gerader Verbinder 58">
                <a:extLst>
                  <a:ext uri="{FF2B5EF4-FFF2-40B4-BE49-F238E27FC236}">
                    <a16:creationId xmlns:a16="http://schemas.microsoft.com/office/drawing/2014/main" id="{E57EB8BC-38D9-3BE4-38EF-2377A22FA5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42545" y="5551575"/>
                <a:ext cx="1264170" cy="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9" name="Gerade Verbindung mit Pfeil 60">
                <a:extLst>
                  <a:ext uri="{FF2B5EF4-FFF2-40B4-BE49-F238E27FC236}">
                    <a16:creationId xmlns:a16="http://schemas.microsoft.com/office/drawing/2014/main" id="{22C6FEB5-62BB-4257-AB56-CA5DF4B86C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46791" y="3303675"/>
                <a:ext cx="0" cy="2247900"/>
              </a:xfrm>
              <a:prstGeom prst="straightConnector1">
                <a:avLst/>
              </a:prstGeom>
              <a:noFill/>
              <a:ln w="6350" algn="ctr">
                <a:solidFill>
                  <a:srgbClr val="FF9933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350" name="Textfeld 61">
                <a:extLst>
                  <a:ext uri="{FF2B5EF4-FFF2-40B4-BE49-F238E27FC236}">
                    <a16:creationId xmlns:a16="http://schemas.microsoft.com/office/drawing/2014/main" id="{E84BFC24-A361-BDED-A5EA-EDC6C8795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546477" y="4271426"/>
                <a:ext cx="58221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400">
                    <a:solidFill>
                      <a:srgbClr val="FF9933"/>
                    </a:solidFill>
                  </a:rPr>
                  <a:t>82 m</a:t>
                </a:r>
              </a:p>
            </p:txBody>
          </p:sp>
          <p:cxnSp>
            <p:nvCxnSpPr>
              <p:cNvPr id="14351" name="Gerade Verbindung mit Pfeil 64">
                <a:extLst>
                  <a:ext uri="{FF2B5EF4-FFF2-40B4-BE49-F238E27FC236}">
                    <a16:creationId xmlns:a16="http://schemas.microsoft.com/office/drawing/2014/main" id="{2BD43237-8046-7E8D-6812-FAF7FAA5EF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46791" y="1916835"/>
                <a:ext cx="0" cy="1386840"/>
              </a:xfrm>
              <a:prstGeom prst="straightConnector1">
                <a:avLst/>
              </a:prstGeom>
              <a:noFill/>
              <a:ln w="6350" algn="ctr">
                <a:solidFill>
                  <a:srgbClr val="FF9933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352" name="Textfeld 66">
                <a:extLst>
                  <a:ext uri="{FF2B5EF4-FFF2-40B4-BE49-F238E27FC236}">
                    <a16:creationId xmlns:a16="http://schemas.microsoft.com/office/drawing/2014/main" id="{9B77A771-592D-B2A2-12B0-77BDCEE62E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546477" y="2478965"/>
                <a:ext cx="58221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400" dirty="0">
                    <a:solidFill>
                      <a:srgbClr val="FF9933"/>
                    </a:solidFill>
                  </a:rPr>
                  <a:t>50 m</a:t>
                </a:r>
              </a:p>
            </p:txBody>
          </p:sp>
        </p:grpSp>
        <p:sp>
          <p:nvSpPr>
            <p:cNvPr id="2" name="Rechteck 22">
              <a:extLst>
                <a:ext uri="{FF2B5EF4-FFF2-40B4-BE49-F238E27FC236}">
                  <a16:creationId xmlns:a16="http://schemas.microsoft.com/office/drawing/2014/main" id="{EA21F38D-ACA9-48C7-AED6-385C4FC7F3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36190" y="4205142"/>
              <a:ext cx="19946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Spannbeton-Turm</a:t>
              </a:r>
            </a:p>
          </p:txBody>
        </p:sp>
        <p:sp>
          <p:nvSpPr>
            <p:cNvPr id="4" name="Rechteck 22">
              <a:extLst>
                <a:ext uri="{FF2B5EF4-FFF2-40B4-BE49-F238E27FC236}">
                  <a16:creationId xmlns:a16="http://schemas.microsoft.com/office/drawing/2014/main" id="{766D5A77-7865-B98E-3316-0D976958DF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009940" y="2456113"/>
              <a:ext cx="12636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Stahlrohr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1842527-8188-FF77-F293-4B2B306FC49F}"/>
              </a:ext>
            </a:extLst>
          </p:cNvPr>
          <p:cNvGrpSpPr/>
          <p:nvPr/>
        </p:nvGrpSpPr>
        <p:grpSpPr>
          <a:xfrm>
            <a:off x="1906362" y="3998913"/>
            <a:ext cx="5158580" cy="2166968"/>
            <a:chOff x="1906362" y="3998913"/>
            <a:chExt cx="5158580" cy="216696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194736A5-EC1E-F55D-CDFB-E640D4227CCA}"/>
                </a:ext>
              </a:extLst>
            </p:cNvPr>
            <p:cNvGrpSpPr/>
            <p:nvPr/>
          </p:nvGrpSpPr>
          <p:grpSpPr>
            <a:xfrm>
              <a:off x="3801545" y="3998913"/>
              <a:ext cx="3263397" cy="2166968"/>
              <a:chOff x="3801545" y="3998913"/>
              <a:chExt cx="3263397" cy="2166968"/>
            </a:xfrm>
          </p:grpSpPr>
          <p:pic>
            <p:nvPicPr>
              <p:cNvPr id="14339" name="Grafik 4">
                <a:extLst>
                  <a:ext uri="{FF2B5EF4-FFF2-40B4-BE49-F238E27FC236}">
                    <a16:creationId xmlns:a16="http://schemas.microsoft.com/office/drawing/2014/main" id="{448649E3-97DD-C925-5711-13536C617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386"/>
              <a:stretch>
                <a:fillRect/>
              </a:stretch>
            </p:blipFill>
            <p:spPr bwMode="auto">
              <a:xfrm>
                <a:off x="3801545" y="3998913"/>
                <a:ext cx="3252788" cy="18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hteck 22">
                <a:extLst>
                  <a:ext uri="{FF2B5EF4-FFF2-40B4-BE49-F238E27FC236}">
                    <a16:creationId xmlns:a16="http://schemas.microsoft.com/office/drawing/2014/main" id="{86199484-6C62-7D1C-5BCB-346DBD3D6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2153" y="5827332"/>
                <a:ext cx="3252789" cy="33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dirty="0">
                    <a:solidFill>
                      <a:schemeClr val="accent2"/>
                    </a:solidFill>
                  </a:rPr>
                  <a:t>Turm-Fuß</a:t>
                </a:r>
              </a:p>
            </p:txBody>
          </p:sp>
        </p:grpSp>
        <p:cxnSp>
          <p:nvCxnSpPr>
            <p:cNvPr id="8" name="Gerader Verbinder 15">
              <a:extLst>
                <a:ext uri="{FF2B5EF4-FFF2-40B4-BE49-F238E27FC236}">
                  <a16:creationId xmlns:a16="http://schemas.microsoft.com/office/drawing/2014/main" id="{2F59DE88-D41D-911D-A9D9-8964DCCB3E4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06362" y="4652512"/>
              <a:ext cx="2684688" cy="773785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442A589-09EA-459B-96D9-F2B9DC0F05EB}"/>
              </a:ext>
            </a:extLst>
          </p:cNvPr>
          <p:cNvGrpSpPr/>
          <p:nvPr/>
        </p:nvGrpSpPr>
        <p:grpSpPr>
          <a:xfrm>
            <a:off x="6901314" y="2573404"/>
            <a:ext cx="2874637" cy="1767210"/>
            <a:chOff x="6901314" y="2735329"/>
            <a:chExt cx="2874637" cy="1767210"/>
          </a:xfrm>
        </p:grpSpPr>
        <p:pic>
          <p:nvPicPr>
            <p:cNvPr id="24" name="Grafik 23" descr="Ein Bild, das draußen, Himmel, Transport, Kran enthält.&#10;&#10;Automatisch generierte Beschreibung">
              <a:extLst>
                <a:ext uri="{FF2B5EF4-FFF2-40B4-BE49-F238E27FC236}">
                  <a16:creationId xmlns:a16="http://schemas.microsoft.com/office/drawing/2014/main" id="{39EDA0C6-D039-3D14-4718-49E05DCA0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91930" y="2791728"/>
              <a:ext cx="2284021" cy="1710811"/>
            </a:xfrm>
            <a:prstGeom prst="rect">
              <a:avLst/>
            </a:prstGeom>
          </p:spPr>
        </p:pic>
        <p:cxnSp>
          <p:nvCxnSpPr>
            <p:cNvPr id="14364" name="Gerader Verbinder 15">
              <a:extLst>
                <a:ext uri="{FF2B5EF4-FFF2-40B4-BE49-F238E27FC236}">
                  <a16:creationId xmlns:a16="http://schemas.microsoft.com/office/drawing/2014/main" id="{73CC887F-8BD5-77EC-7332-B49DEFB63AE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901314" y="2735329"/>
              <a:ext cx="1185411" cy="776221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33F53A6-1512-1DA2-320B-DB30347D27DE}"/>
              </a:ext>
            </a:extLst>
          </p:cNvPr>
          <p:cNvGrpSpPr/>
          <p:nvPr/>
        </p:nvGrpSpPr>
        <p:grpSpPr>
          <a:xfrm>
            <a:off x="1915881" y="866088"/>
            <a:ext cx="5169972" cy="2783575"/>
            <a:chOff x="1915881" y="866088"/>
            <a:chExt cx="5169972" cy="2783575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A006E7B-9E9B-C64A-07D0-5661EAD72314}"/>
                </a:ext>
              </a:extLst>
            </p:cNvPr>
            <p:cNvGrpSpPr/>
            <p:nvPr/>
          </p:nvGrpSpPr>
          <p:grpSpPr>
            <a:xfrm>
              <a:off x="3641208" y="866088"/>
              <a:ext cx="3444645" cy="2783575"/>
              <a:chOff x="185738" y="866088"/>
              <a:chExt cx="3444645" cy="2783575"/>
            </a:xfrm>
          </p:grpSpPr>
          <p:sp>
            <p:nvSpPr>
              <p:cNvPr id="14362" name="Rechteck 22">
                <a:extLst>
                  <a:ext uri="{FF2B5EF4-FFF2-40B4-BE49-F238E27FC236}">
                    <a16:creationId xmlns:a16="http://schemas.microsoft.com/office/drawing/2014/main" id="{136DE379-B8AB-7A82-1F79-6DF8129D1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738" y="866088"/>
                <a:ext cx="3444645" cy="33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dirty="0">
                    <a:solidFill>
                      <a:schemeClr val="accent2"/>
                    </a:solidFill>
                  </a:rPr>
                  <a:t>Adapterstück: Spannbeton - Stahl</a:t>
                </a:r>
              </a:p>
            </p:txBody>
          </p:sp>
          <p:pic>
            <p:nvPicPr>
              <p:cNvPr id="14363" name="Grafik 13">
                <a:extLst>
                  <a:ext uri="{FF2B5EF4-FFF2-40B4-BE49-F238E27FC236}">
                    <a16:creationId xmlns:a16="http://schemas.microsoft.com/office/drawing/2014/main" id="{77E30819-ED74-F18C-F0A4-CD450E28E7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674" y="1210807"/>
                <a:ext cx="3252054" cy="243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" name="Gerader Verbinder 15">
              <a:extLst>
                <a:ext uri="{FF2B5EF4-FFF2-40B4-BE49-F238E27FC236}">
                  <a16:creationId xmlns:a16="http://schemas.microsoft.com/office/drawing/2014/main" id="{F756D7A8-4439-2AF3-02F3-631D366FBE15}"/>
                </a:ext>
              </a:extLst>
            </p:cNvPr>
            <p:cNvCxnSpPr>
              <a:cxnSpLocks/>
              <a:endCxn id="14363" idx="1"/>
            </p:cNvCxnSpPr>
            <p:nvPr/>
          </p:nvCxnSpPr>
          <p:spPr bwMode="auto">
            <a:xfrm flipV="1">
              <a:off x="1915881" y="2430235"/>
              <a:ext cx="1875263" cy="903361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512" name="Gruppieren 21511">
            <a:extLst>
              <a:ext uri="{FF2B5EF4-FFF2-40B4-BE49-F238E27FC236}">
                <a16:creationId xmlns:a16="http://schemas.microsoft.com/office/drawing/2014/main" id="{43E85A10-636F-913F-6659-18660BBB8EA4}"/>
              </a:ext>
            </a:extLst>
          </p:cNvPr>
          <p:cNvGrpSpPr/>
          <p:nvPr/>
        </p:nvGrpSpPr>
        <p:grpSpPr>
          <a:xfrm>
            <a:off x="7482413" y="742263"/>
            <a:ext cx="2290600" cy="1831141"/>
            <a:chOff x="7482413" y="866088"/>
            <a:chExt cx="2290600" cy="1831141"/>
          </a:xfrm>
        </p:grpSpPr>
        <p:pic>
          <p:nvPicPr>
            <p:cNvPr id="7" name="Grafik 6" descr="Ein Bild, das draußen, Himmel, Person, Gelände enthält.&#10;&#10;Automatisch generierte Beschreibung">
              <a:extLst>
                <a:ext uri="{FF2B5EF4-FFF2-40B4-BE49-F238E27FC236}">
                  <a16:creationId xmlns:a16="http://schemas.microsoft.com/office/drawing/2014/main" id="{35ECB1C3-3717-C3B7-8138-BBDE501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6" b="8794"/>
            <a:stretch/>
          </p:blipFill>
          <p:spPr>
            <a:xfrm>
              <a:off x="7491931" y="1287529"/>
              <a:ext cx="2281081" cy="1409700"/>
            </a:xfrm>
            <a:prstGeom prst="rect">
              <a:avLst/>
            </a:prstGeom>
          </p:spPr>
        </p:pic>
        <p:sp>
          <p:nvSpPr>
            <p:cNvPr id="21511" name="Rechteck 22">
              <a:extLst>
                <a:ext uri="{FF2B5EF4-FFF2-40B4-BE49-F238E27FC236}">
                  <a16:creationId xmlns:a16="http://schemas.microsoft.com/office/drawing/2014/main" id="{20499900-3471-8021-A54A-1320A3263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2413" y="866088"/>
              <a:ext cx="2290600" cy="3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Spannseil</a:t>
              </a:r>
            </a:p>
          </p:txBody>
        </p: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3AB51A71-D3FD-28AB-3E20-5594B33A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06" y="6002515"/>
            <a:ext cx="2371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</a:t>
            </a:r>
            <a:r>
              <a:rPr lang="de-DE" altLang="de-DE" sz="1200" dirty="0">
                <a:hlinkClick r:id="rId10"/>
              </a:rPr>
              <a:t>ISE e.V., WEA-</a:t>
            </a:r>
            <a:r>
              <a:rPr lang="de-DE" altLang="de-DE" sz="1200" dirty="0" err="1">
                <a:hlinkClick r:id="rId10"/>
              </a:rPr>
              <a:t>Freckenfeld</a:t>
            </a:r>
            <a:br>
              <a:rPr lang="de-DE" altLang="de-DE" sz="1200" dirty="0"/>
            </a:br>
            <a:r>
              <a:rPr lang="de-DE" altLang="de-DE" sz="1200" dirty="0"/>
              <a:t>            </a:t>
            </a:r>
            <a:r>
              <a:rPr lang="de-DE" altLang="de-DE" sz="1200" dirty="0">
                <a:hlinkClick r:id="rId11"/>
              </a:rPr>
              <a:t>Fa. Max Bögl, Hybridturm</a:t>
            </a:r>
            <a:endParaRPr lang="en-US" altLang="de-DE" sz="1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922EE7D-3725-93BB-1F46-FA5D1D31B387}"/>
              </a:ext>
            </a:extLst>
          </p:cNvPr>
          <p:cNvSpPr txBox="1"/>
          <p:nvPr/>
        </p:nvSpPr>
        <p:spPr>
          <a:xfrm>
            <a:off x="7113939" y="5747561"/>
            <a:ext cx="279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Die Spannseile halten den Turm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mit enormer Zugkraft zusammen!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CA51F1E-4FE9-CCC0-438D-93A966E9F364}"/>
              </a:ext>
            </a:extLst>
          </p:cNvPr>
          <p:cNvGrpSpPr/>
          <p:nvPr/>
        </p:nvGrpSpPr>
        <p:grpSpPr>
          <a:xfrm>
            <a:off x="6676750" y="4429994"/>
            <a:ext cx="3096263" cy="1377486"/>
            <a:chOff x="6676750" y="4429994"/>
            <a:chExt cx="3096263" cy="1377486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5FEF296-4676-B0D0-13F3-4FAD8B22627D}"/>
                </a:ext>
              </a:extLst>
            </p:cNvPr>
            <p:cNvGrpSpPr/>
            <p:nvPr/>
          </p:nvGrpSpPr>
          <p:grpSpPr>
            <a:xfrm>
              <a:off x="7482413" y="4429994"/>
              <a:ext cx="2290600" cy="1377486"/>
              <a:chOff x="7482413" y="4429994"/>
              <a:chExt cx="2290600" cy="1377486"/>
            </a:xfrm>
          </p:grpSpPr>
          <p:pic>
            <p:nvPicPr>
              <p:cNvPr id="10" name="Grafik 9" descr="Ein Bild, das Text, Wand, Im Haus enthält.&#10;&#10;Automatisch generierte Beschreibung">
                <a:extLst>
                  <a:ext uri="{FF2B5EF4-FFF2-40B4-BE49-F238E27FC236}">
                    <a16:creationId xmlns:a16="http://schemas.microsoft.com/office/drawing/2014/main" id="{6A278FEB-E840-C8FA-FA83-4A11937899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244"/>
              <a:stretch/>
            </p:blipFill>
            <p:spPr>
              <a:xfrm>
                <a:off x="7503214" y="4429994"/>
                <a:ext cx="2266428" cy="1083730"/>
              </a:xfrm>
              <a:prstGeom prst="rect">
                <a:avLst/>
              </a:prstGeom>
            </p:spPr>
          </p:pic>
          <p:sp>
            <p:nvSpPr>
              <p:cNvPr id="12" name="Rechteck 22">
                <a:extLst>
                  <a:ext uri="{FF2B5EF4-FFF2-40B4-BE49-F238E27FC236}">
                    <a16:creationId xmlns:a16="http://schemas.microsoft.com/office/drawing/2014/main" id="{6F28E4AB-21AE-3475-6C0D-1EC5B1EBA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2413" y="5468931"/>
                <a:ext cx="2290600" cy="33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dirty="0">
                    <a:solidFill>
                      <a:schemeClr val="accent2"/>
                    </a:solidFill>
                  </a:rPr>
                  <a:t>Fundamentkeller</a:t>
                </a:r>
              </a:p>
            </p:txBody>
          </p:sp>
        </p:grpSp>
        <p:cxnSp>
          <p:nvCxnSpPr>
            <p:cNvPr id="18" name="Gerader Verbinder 15">
              <a:extLst>
                <a:ext uri="{FF2B5EF4-FFF2-40B4-BE49-F238E27FC236}">
                  <a16:creationId xmlns:a16="http://schemas.microsoft.com/office/drawing/2014/main" id="{AE44725B-7B8F-D7A6-EC0E-85F202C60BF7}"/>
                </a:ext>
              </a:extLst>
            </p:cNvPr>
            <p:cNvCxnSpPr>
              <a:cxnSpLocks/>
              <a:stCxn id="10" idx="1"/>
            </p:cNvCxnSpPr>
            <p:nvPr/>
          </p:nvCxnSpPr>
          <p:spPr bwMode="auto">
            <a:xfrm flipH="1">
              <a:off x="6676750" y="4971859"/>
              <a:ext cx="826464" cy="693664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2">
            <a:extLst>
              <a:ext uri="{FF2B5EF4-FFF2-40B4-BE49-F238E27FC236}">
                <a16:creationId xmlns:a16="http://schemas.microsoft.com/office/drawing/2014/main" id="{1B9F5DA3-83C5-AD1D-2026-55F149BFE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22225"/>
            <a:ext cx="5207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(5)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Hybrid-Turm,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117" name="Rectangle 4">
            <a:extLst>
              <a:ext uri="{FF2B5EF4-FFF2-40B4-BE49-F238E27FC236}">
                <a16:creationId xmlns:a16="http://schemas.microsoft.com/office/drawing/2014/main" id="{BDDCB652-C893-174D-A993-C81382C3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01237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Hybrid-Turm ist die „tragende Säule“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215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3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273CED27-6947-80A2-F9FA-25A4F79EB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931" y="5916570"/>
            <a:ext cx="147796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Fa. Max Bögl</a:t>
            </a:r>
            <a:endParaRPr lang="en-US" altLang="de-DE" sz="1200" dirty="0"/>
          </a:p>
        </p:txBody>
      </p:sp>
      <p:pic>
        <p:nvPicPr>
          <p:cNvPr id="12" name="Grafik 11" descr="Ein Bild, das Stahl, Im Haus, Licht, Kunst enthält.&#10;&#10;Automatisch generierte Beschreibung">
            <a:extLst>
              <a:ext uri="{FF2B5EF4-FFF2-40B4-BE49-F238E27FC236}">
                <a16:creationId xmlns:a16="http://schemas.microsoft.com/office/drawing/2014/main" id="{CD772D4A-47E6-026C-C7A8-779A9BCF2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7644" y="1498798"/>
            <a:ext cx="5259931" cy="3944948"/>
          </a:xfrm>
          <a:prstGeom prst="rect">
            <a:avLst/>
          </a:prstGeom>
        </p:spPr>
      </p:pic>
      <p:sp>
        <p:nvSpPr>
          <p:cNvPr id="117" name="Rectangle 4">
            <a:extLst>
              <a:ext uri="{FF2B5EF4-FFF2-40B4-BE49-F238E27FC236}">
                <a16:creationId xmlns:a16="http://schemas.microsoft.com/office/drawing/2014/main" id="{BDDCB652-C893-174D-A993-C81382C3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01237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Spanngliedbündel halten den Turm zusammen  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5BA39CD9-C3BB-321F-90C5-32243DAA1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22225"/>
            <a:ext cx="5207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(6)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Hybrid-Turm,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58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>
            <a:extLst>
              <a:ext uri="{FF2B5EF4-FFF2-40B4-BE49-F238E27FC236}">
                <a16:creationId xmlns:a16="http://schemas.microsoft.com/office/drawing/2014/main" id="{EAAB7AEF-AB58-056C-8167-A3C71C275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247" y="5505484"/>
            <a:ext cx="10572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b="1" dirty="0"/>
              <a:t> </a:t>
            </a:r>
            <a:r>
              <a:rPr lang="de-DE" altLang="de-DE" sz="1200" dirty="0"/>
              <a:t>Nordex</a:t>
            </a:r>
            <a:endParaRPr lang="en-US" altLang="de-DE" sz="1200" dirty="0"/>
          </a:p>
        </p:txBody>
      </p:sp>
      <p:pic>
        <p:nvPicPr>
          <p:cNvPr id="16388" name="Grafik 9">
            <a:extLst>
              <a:ext uri="{FF2B5EF4-FFF2-40B4-BE49-F238E27FC236}">
                <a16:creationId xmlns:a16="http://schemas.microsoft.com/office/drawing/2014/main" id="{230758DA-F232-54C7-8716-E431811CD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112" y="881698"/>
            <a:ext cx="662622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85BDA-F131-A0AC-E9BA-E4AB15EA9D52}"/>
              </a:ext>
            </a:extLst>
          </p:cNvPr>
          <p:cNvGrpSpPr/>
          <p:nvPr/>
        </p:nvGrpSpPr>
        <p:grpSpPr>
          <a:xfrm>
            <a:off x="7151627" y="932498"/>
            <a:ext cx="3002025" cy="623093"/>
            <a:chOff x="7151627" y="932498"/>
            <a:chExt cx="3002025" cy="623093"/>
          </a:xfrm>
        </p:grpSpPr>
        <p:sp>
          <p:nvSpPr>
            <p:cNvPr id="16389" name="Rechteck 22">
              <a:extLst>
                <a:ext uri="{FF2B5EF4-FFF2-40B4-BE49-F238E27FC236}">
                  <a16:creationId xmlns:a16="http://schemas.microsoft.com/office/drawing/2014/main" id="{6F8828A0-D269-313E-1354-1EBBFC28D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9901" y="932498"/>
              <a:ext cx="2063751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Wärmetauscher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(Kühler)</a:t>
              </a:r>
            </a:p>
          </p:txBody>
        </p:sp>
        <p:cxnSp>
          <p:nvCxnSpPr>
            <p:cNvPr id="16390" name="Gerader Verbinder 34">
              <a:extLst>
                <a:ext uri="{FF2B5EF4-FFF2-40B4-BE49-F238E27FC236}">
                  <a16:creationId xmlns:a16="http://schemas.microsoft.com/office/drawing/2014/main" id="{DAE9D630-0508-85E6-F54A-6970C25EDC2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51627" y="1346835"/>
              <a:ext cx="1364006" cy="208756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7E0A840-6C40-341B-1E6D-7EA8981709CB}"/>
              </a:ext>
            </a:extLst>
          </p:cNvPr>
          <p:cNvGrpSpPr/>
          <p:nvPr/>
        </p:nvGrpSpPr>
        <p:grpSpPr>
          <a:xfrm>
            <a:off x="3921125" y="886460"/>
            <a:ext cx="1582738" cy="1593374"/>
            <a:chOff x="3921125" y="886460"/>
            <a:chExt cx="1582738" cy="1593374"/>
          </a:xfrm>
        </p:grpSpPr>
        <p:sp>
          <p:nvSpPr>
            <p:cNvPr id="16391" name="Rechteck 37">
              <a:extLst>
                <a:ext uri="{FF2B5EF4-FFF2-40B4-BE49-F238E27FC236}">
                  <a16:creationId xmlns:a16="http://schemas.microsoft.com/office/drawing/2014/main" id="{97DF2109-15BE-B5E1-D49A-EEE52CAE2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125" y="886460"/>
              <a:ext cx="15827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Schaltschränke</a:t>
              </a:r>
            </a:p>
          </p:txBody>
        </p:sp>
        <p:cxnSp>
          <p:nvCxnSpPr>
            <p:cNvPr id="16392" name="Gerader Verbinder 31">
              <a:extLst>
                <a:ext uri="{FF2B5EF4-FFF2-40B4-BE49-F238E27FC236}">
                  <a16:creationId xmlns:a16="http://schemas.microsoft.com/office/drawing/2014/main" id="{385EF898-F9B3-7221-3366-31CA899C9F3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21188" y="1224598"/>
              <a:ext cx="177800" cy="1255236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93" name="Gerader Verbinder 39">
              <a:extLst>
                <a:ext uri="{FF2B5EF4-FFF2-40B4-BE49-F238E27FC236}">
                  <a16:creationId xmlns:a16="http://schemas.microsoft.com/office/drawing/2014/main" id="{786E5047-C091-733D-2371-D1287652D57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76788" y="1224598"/>
              <a:ext cx="487696" cy="9398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CDEB32A-E8E9-3FB5-CB17-7AC406BA460A}"/>
              </a:ext>
            </a:extLst>
          </p:cNvPr>
          <p:cNvGrpSpPr/>
          <p:nvPr/>
        </p:nvGrpSpPr>
        <p:grpSpPr>
          <a:xfrm>
            <a:off x="2486852" y="1235487"/>
            <a:ext cx="1098550" cy="2094854"/>
            <a:chOff x="2486852" y="1235487"/>
            <a:chExt cx="1098550" cy="2094854"/>
          </a:xfrm>
        </p:grpSpPr>
        <p:cxnSp>
          <p:nvCxnSpPr>
            <p:cNvPr id="16394" name="Gerader Verbinder 42">
              <a:extLst>
                <a:ext uri="{FF2B5EF4-FFF2-40B4-BE49-F238E27FC236}">
                  <a16:creationId xmlns:a16="http://schemas.microsoft.com/office/drawing/2014/main" id="{34977EF0-EF70-896E-67D4-E3905996953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96848" y="1587569"/>
              <a:ext cx="387335" cy="1742772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96" name="Rechteck 45">
              <a:extLst>
                <a:ext uri="{FF2B5EF4-FFF2-40B4-BE49-F238E27FC236}">
                  <a16:creationId xmlns:a16="http://schemas.microsoft.com/office/drawing/2014/main" id="{4A676556-22B9-E9F1-9805-A939EB04E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852" y="1235487"/>
              <a:ext cx="10985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Getriebe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45FBA0B-0D18-4D23-02DE-8EF79DDE5D71}"/>
              </a:ext>
            </a:extLst>
          </p:cNvPr>
          <p:cNvGrpSpPr/>
          <p:nvPr/>
        </p:nvGrpSpPr>
        <p:grpSpPr>
          <a:xfrm>
            <a:off x="2464229" y="3955625"/>
            <a:ext cx="1265237" cy="1913330"/>
            <a:chOff x="2464229" y="3955625"/>
            <a:chExt cx="1265237" cy="1913330"/>
          </a:xfrm>
        </p:grpSpPr>
        <p:cxnSp>
          <p:nvCxnSpPr>
            <p:cNvPr id="16395" name="Gerader Verbinder 44">
              <a:extLst>
                <a:ext uri="{FF2B5EF4-FFF2-40B4-BE49-F238E27FC236}">
                  <a16:creationId xmlns:a16="http://schemas.microsoft.com/office/drawing/2014/main" id="{88C36171-220B-DA4F-5B17-034EC7EC70C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486852" y="3955625"/>
              <a:ext cx="467989" cy="156319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97" name="Rechteck 46">
              <a:extLst>
                <a:ext uri="{FF2B5EF4-FFF2-40B4-BE49-F238E27FC236}">
                  <a16:creationId xmlns:a16="http://schemas.microsoft.com/office/drawing/2014/main" id="{45C8DC41-229C-88CB-D351-15078EAE4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4229" y="5530818"/>
              <a:ext cx="1265237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Rotorwelle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DD7C66D-405F-B7DF-BB28-4B9FB7D0D425}"/>
              </a:ext>
            </a:extLst>
          </p:cNvPr>
          <p:cNvGrpSpPr/>
          <p:nvPr/>
        </p:nvGrpSpPr>
        <p:grpSpPr>
          <a:xfrm>
            <a:off x="4364753" y="3783837"/>
            <a:ext cx="1096963" cy="1593712"/>
            <a:chOff x="4364753" y="3783837"/>
            <a:chExt cx="1096963" cy="1593712"/>
          </a:xfrm>
        </p:grpSpPr>
        <p:sp>
          <p:nvSpPr>
            <p:cNvPr id="16398" name="Rechteck 47">
              <a:extLst>
                <a:ext uri="{FF2B5EF4-FFF2-40B4-BE49-F238E27FC236}">
                  <a16:creationId xmlns:a16="http://schemas.microsoft.com/office/drawing/2014/main" id="{9F5B0DF4-B55C-2E33-1F8E-37959AB34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4753" y="5039411"/>
              <a:ext cx="10969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Kupplung</a:t>
              </a:r>
            </a:p>
          </p:txBody>
        </p:sp>
        <p:cxnSp>
          <p:nvCxnSpPr>
            <p:cNvPr id="16399" name="Gerader Verbinder 48">
              <a:extLst>
                <a:ext uri="{FF2B5EF4-FFF2-40B4-BE49-F238E27FC236}">
                  <a16:creationId xmlns:a16="http://schemas.microsoft.com/office/drawing/2014/main" id="{9DB74A5B-A3D3-643A-F5B4-2FE9E6B7F1D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482064" y="3783837"/>
              <a:ext cx="294724" cy="1225411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8946A12-8E2F-5843-3F84-31DCA5527C2B}"/>
              </a:ext>
            </a:extLst>
          </p:cNvPr>
          <p:cNvGrpSpPr/>
          <p:nvPr/>
        </p:nvGrpSpPr>
        <p:grpSpPr>
          <a:xfrm>
            <a:off x="5271384" y="3019766"/>
            <a:ext cx="1728941" cy="1764657"/>
            <a:chOff x="5271384" y="3019766"/>
            <a:chExt cx="1728941" cy="1764657"/>
          </a:xfrm>
        </p:grpSpPr>
        <p:cxnSp>
          <p:nvCxnSpPr>
            <p:cNvPr id="16400" name="Gerader Verbinder 49">
              <a:extLst>
                <a:ext uri="{FF2B5EF4-FFF2-40B4-BE49-F238E27FC236}">
                  <a16:creationId xmlns:a16="http://schemas.microsoft.com/office/drawing/2014/main" id="{F9F7B87D-4139-C838-838E-304FE7F428B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271384" y="3019766"/>
              <a:ext cx="856438" cy="1468008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01" name="Rechteck 50">
              <a:extLst>
                <a:ext uri="{FF2B5EF4-FFF2-40B4-BE49-F238E27FC236}">
                  <a16:creationId xmlns:a16="http://schemas.microsoft.com/office/drawing/2014/main" id="{10B058B7-4866-19CF-525C-567AF7844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225" y="4446285"/>
              <a:ext cx="1308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Generator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F7C5C27-3A09-D749-7E03-753D39A6DEC8}"/>
              </a:ext>
            </a:extLst>
          </p:cNvPr>
          <p:cNvGrpSpPr/>
          <p:nvPr/>
        </p:nvGrpSpPr>
        <p:grpSpPr>
          <a:xfrm>
            <a:off x="1043814" y="1504642"/>
            <a:ext cx="1265238" cy="2456806"/>
            <a:chOff x="1043814" y="1504642"/>
            <a:chExt cx="1265238" cy="2456806"/>
          </a:xfrm>
        </p:grpSpPr>
        <p:sp>
          <p:nvSpPr>
            <p:cNvPr id="16402" name="Rechteck 51">
              <a:extLst>
                <a:ext uri="{FF2B5EF4-FFF2-40B4-BE49-F238E27FC236}">
                  <a16:creationId xmlns:a16="http://schemas.microsoft.com/office/drawing/2014/main" id="{1AE90D7F-F870-CB76-C9BC-9EC76BFF0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814" y="1504642"/>
              <a:ext cx="12652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Rotorlager</a:t>
              </a:r>
            </a:p>
          </p:txBody>
        </p:sp>
        <p:cxnSp>
          <p:nvCxnSpPr>
            <p:cNvPr id="16403" name="Gerader Verbinder 52">
              <a:extLst>
                <a:ext uri="{FF2B5EF4-FFF2-40B4-BE49-F238E27FC236}">
                  <a16:creationId xmlns:a16="http://schemas.microsoft.com/office/drawing/2014/main" id="{D683141A-29D4-5ED9-8B05-6EF272E06B2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544639" y="1852216"/>
              <a:ext cx="293786" cy="2109232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7" name="Text Box 113">
            <a:extLst>
              <a:ext uri="{FF2B5EF4-FFF2-40B4-BE49-F238E27FC236}">
                <a16:creationId xmlns:a16="http://schemas.microsoft.com/office/drawing/2014/main" id="{4DA3CBDC-A572-068A-F60B-99CC0D388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917" y="3574481"/>
            <a:ext cx="2494594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Arbeitsbereich der Anlage</a:t>
            </a:r>
            <a:br>
              <a:rPr lang="de-DE" altLang="de-DE" sz="1200" b="1" dirty="0">
                <a:solidFill>
                  <a:srgbClr val="FF6600"/>
                </a:solidFill>
              </a:rPr>
            </a:br>
            <a:r>
              <a:rPr lang="de-DE" altLang="de-DE" sz="1200" b="1" dirty="0">
                <a:solidFill>
                  <a:srgbClr val="FF6600"/>
                </a:solidFill>
              </a:rPr>
              <a:t>mit Windgeschwindigkeit:</a:t>
            </a:r>
          </a:p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 </a:t>
            </a:r>
            <a:r>
              <a:rPr lang="de-DE" altLang="de-DE" sz="1200" dirty="0">
                <a:solidFill>
                  <a:srgbClr val="FF6600"/>
                </a:solidFill>
              </a:rPr>
              <a:t>3 bis 20 m/s </a:t>
            </a:r>
            <a:br>
              <a:rPr lang="de-DE" altLang="de-DE" sz="1200" dirty="0">
                <a:solidFill>
                  <a:srgbClr val="FF6600"/>
                </a:solidFill>
              </a:rPr>
            </a:br>
            <a:r>
              <a:rPr lang="de-DE" altLang="de-DE" sz="1200" dirty="0">
                <a:solidFill>
                  <a:srgbClr val="FF6600"/>
                </a:solidFill>
              </a:rPr>
              <a:t>(11 bis 72 km/h)</a:t>
            </a:r>
          </a:p>
          <a:p>
            <a:pPr eaLnBrk="1" hangingPunct="1"/>
            <a:endParaRPr lang="de-DE" altLang="de-DE" sz="1200" dirty="0">
              <a:solidFill>
                <a:srgbClr val="FF6600"/>
              </a:solidFill>
            </a:endParaRPr>
          </a:p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Betriebsdrehzahlbereich: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6,8 bis 12,4 U/min</a:t>
            </a:r>
          </a:p>
          <a:p>
            <a:pPr eaLnBrk="1" hangingPunct="1"/>
            <a:endParaRPr lang="de-DE" altLang="de-DE" sz="1200" dirty="0">
              <a:solidFill>
                <a:srgbClr val="FF6600"/>
              </a:solidFill>
            </a:endParaRPr>
          </a:p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Nenndrehzahl: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10,9 U/min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= ca. 270 km/h (Rotorblattspitzen)</a:t>
            </a:r>
          </a:p>
        </p:txBody>
      </p:sp>
      <p:sp>
        <p:nvSpPr>
          <p:cNvPr id="117" name="Rectangle 4">
            <a:extLst>
              <a:ext uri="{FF2B5EF4-FFF2-40B4-BE49-F238E27FC236}">
                <a16:creationId xmlns:a16="http://schemas.microsoft.com/office/drawing/2014/main" id="{F7B0A07D-DAF0-C678-693D-ADEEF7045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983288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Energieumwandlung: kinetisch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800" dirty="0">
                <a:solidFill>
                  <a:srgbClr val="00B050"/>
                </a:solidFill>
              </a:rPr>
              <a:t> mechanisch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800" dirty="0">
                <a:solidFill>
                  <a:srgbClr val="00B050"/>
                </a:solidFill>
              </a:rPr>
              <a:t> elektrisch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A46560D-30F3-E1A5-B141-45BD2BF70BBC}"/>
              </a:ext>
            </a:extLst>
          </p:cNvPr>
          <p:cNvGrpSpPr/>
          <p:nvPr/>
        </p:nvGrpSpPr>
        <p:grpSpPr>
          <a:xfrm>
            <a:off x="104989" y="2127072"/>
            <a:ext cx="1425336" cy="1405751"/>
            <a:chOff x="104989" y="2127072"/>
            <a:chExt cx="1425336" cy="1405751"/>
          </a:xfrm>
        </p:grpSpPr>
        <p:sp>
          <p:nvSpPr>
            <p:cNvPr id="14" name="Rechteck 51">
              <a:extLst>
                <a:ext uri="{FF2B5EF4-FFF2-40B4-BE49-F238E27FC236}">
                  <a16:creationId xmlns:a16="http://schemas.microsoft.com/office/drawing/2014/main" id="{4A1072BC-8AE7-F54D-6E18-D54CE1BC7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89" y="2127072"/>
              <a:ext cx="142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Nabe mit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Rotorblätter</a:t>
              </a:r>
            </a:p>
          </p:txBody>
        </p:sp>
        <p:cxnSp>
          <p:nvCxnSpPr>
            <p:cNvPr id="15" name="Gerader Verbinder 52">
              <a:extLst>
                <a:ext uri="{FF2B5EF4-FFF2-40B4-BE49-F238E27FC236}">
                  <a16:creationId xmlns:a16="http://schemas.microsoft.com/office/drawing/2014/main" id="{16BAF65D-91BF-FAE7-C5C4-192743188BE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41537" y="2786460"/>
              <a:ext cx="317246" cy="74636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 Box 2">
            <a:extLst>
              <a:ext uri="{FF2B5EF4-FFF2-40B4-BE49-F238E27FC236}">
                <a16:creationId xmlns:a16="http://schemas.microsoft.com/office/drawing/2014/main" id="{340650FA-3ACB-8C34-4FBD-941F9F48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34925"/>
            <a:ext cx="55883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(7)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Maschinenhaus,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>
            <a:extLst>
              <a:ext uri="{FF2B5EF4-FFF2-40B4-BE49-F238E27FC236}">
                <a16:creationId xmlns:a16="http://schemas.microsoft.com/office/drawing/2014/main" id="{A2D92FCE-1994-D236-0BB3-6CAC69AC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5588794"/>
            <a:ext cx="10572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b="1" dirty="0"/>
              <a:t> </a:t>
            </a:r>
            <a:r>
              <a:rPr lang="de-DE" altLang="de-DE" sz="1200" dirty="0"/>
              <a:t>Nordex</a:t>
            </a:r>
            <a:endParaRPr lang="en-US" altLang="de-DE" sz="1200" dirty="0"/>
          </a:p>
        </p:txBody>
      </p:sp>
      <p:pic>
        <p:nvPicPr>
          <p:cNvPr id="18436" name="Grafik 1">
            <a:extLst>
              <a:ext uri="{FF2B5EF4-FFF2-40B4-BE49-F238E27FC236}">
                <a16:creationId xmlns:a16="http://schemas.microsoft.com/office/drawing/2014/main" id="{240BA852-6D05-6A3E-1F2C-29C70D32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822325"/>
            <a:ext cx="5800725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9305F0F-447D-150A-811E-07FB204B7BAE}"/>
              </a:ext>
            </a:extLst>
          </p:cNvPr>
          <p:cNvGrpSpPr/>
          <p:nvPr/>
        </p:nvGrpSpPr>
        <p:grpSpPr>
          <a:xfrm>
            <a:off x="101600" y="1120775"/>
            <a:ext cx="3749675" cy="1068388"/>
            <a:chOff x="101600" y="1120775"/>
            <a:chExt cx="3749675" cy="1068388"/>
          </a:xfrm>
        </p:grpSpPr>
        <p:sp>
          <p:nvSpPr>
            <p:cNvPr id="18438" name="Rechteck 22">
              <a:extLst>
                <a:ext uri="{FF2B5EF4-FFF2-40B4-BE49-F238E27FC236}">
                  <a16:creationId xmlns:a16="http://schemas.microsoft.com/office/drawing/2014/main" id="{950ABC7D-32E9-5205-A7EC-79EB7BB76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1120775"/>
              <a:ext cx="20637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Frequenzumrichter </a:t>
              </a:r>
            </a:p>
          </p:txBody>
        </p:sp>
        <p:cxnSp>
          <p:nvCxnSpPr>
            <p:cNvPr id="18440" name="Gerader Verbinder 5">
              <a:extLst>
                <a:ext uri="{FF2B5EF4-FFF2-40B4-BE49-F238E27FC236}">
                  <a16:creationId xmlns:a16="http://schemas.microsoft.com/office/drawing/2014/main" id="{A38D1CF7-00BA-997C-43C3-EB28BDEF17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0513" y="1530350"/>
              <a:ext cx="2290762" cy="65881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E145A96-68BB-33C8-4E26-D926BD0281C1}"/>
              </a:ext>
            </a:extLst>
          </p:cNvPr>
          <p:cNvGrpSpPr/>
          <p:nvPr/>
        </p:nvGrpSpPr>
        <p:grpSpPr>
          <a:xfrm>
            <a:off x="714375" y="3546475"/>
            <a:ext cx="2868613" cy="1046163"/>
            <a:chOff x="714375" y="3546475"/>
            <a:chExt cx="2868613" cy="1046163"/>
          </a:xfrm>
        </p:grpSpPr>
        <p:sp>
          <p:nvSpPr>
            <p:cNvPr id="18439" name="Rechteck 23">
              <a:extLst>
                <a:ext uri="{FF2B5EF4-FFF2-40B4-BE49-F238E27FC236}">
                  <a16:creationId xmlns:a16="http://schemas.microsoft.com/office/drawing/2014/main" id="{65689715-4FDF-CB3A-EDBF-F3991016C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75" y="3546475"/>
              <a:ext cx="9017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 err="1">
                  <a:solidFill>
                    <a:schemeClr val="accent2"/>
                  </a:solidFill>
                </a:rPr>
                <a:t>Turmtür</a:t>
              </a:r>
              <a:r>
                <a:rPr lang="de-DE" altLang="de-DE" sz="1600" dirty="0">
                  <a:solidFill>
                    <a:schemeClr val="accent2"/>
                  </a:solidFill>
                </a:rPr>
                <a:t> </a:t>
              </a:r>
            </a:p>
          </p:txBody>
        </p:sp>
        <p:cxnSp>
          <p:nvCxnSpPr>
            <p:cNvPr id="18441" name="Gerader Verbinder 27">
              <a:extLst>
                <a:ext uri="{FF2B5EF4-FFF2-40B4-BE49-F238E27FC236}">
                  <a16:creationId xmlns:a16="http://schemas.microsoft.com/office/drawing/2014/main" id="{DD2F87E4-C5CF-7653-B049-99DDAF51EA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92225" y="3933825"/>
              <a:ext cx="2290763" cy="65881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35148C2-0011-D831-D65C-8D3100A41D49}"/>
              </a:ext>
            </a:extLst>
          </p:cNvPr>
          <p:cNvGrpSpPr/>
          <p:nvPr/>
        </p:nvGrpSpPr>
        <p:grpSpPr>
          <a:xfrm>
            <a:off x="6170613" y="2546350"/>
            <a:ext cx="3517900" cy="1155700"/>
            <a:chOff x="6170613" y="2546350"/>
            <a:chExt cx="3517900" cy="1155700"/>
          </a:xfrm>
        </p:grpSpPr>
        <p:cxnSp>
          <p:nvCxnSpPr>
            <p:cNvPr id="18442" name="Gerader Verbinder 28">
              <a:extLst>
                <a:ext uri="{FF2B5EF4-FFF2-40B4-BE49-F238E27FC236}">
                  <a16:creationId xmlns:a16="http://schemas.microsoft.com/office/drawing/2014/main" id="{FA76AC43-E169-883F-2105-287F716A823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70613" y="2889250"/>
              <a:ext cx="2289175" cy="8128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443" name="Rechteck 30">
              <a:extLst>
                <a:ext uri="{FF2B5EF4-FFF2-40B4-BE49-F238E27FC236}">
                  <a16:creationId xmlns:a16="http://schemas.microsoft.com/office/drawing/2014/main" id="{8BFC7334-4253-4C6B-89CC-8CD9F0D42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546350"/>
              <a:ext cx="17954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MS-Schaltanlage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93625B2-C8A3-5312-5462-216E5C9F1F2F}"/>
              </a:ext>
            </a:extLst>
          </p:cNvPr>
          <p:cNvGrpSpPr/>
          <p:nvPr/>
        </p:nvGrpSpPr>
        <p:grpSpPr>
          <a:xfrm>
            <a:off x="6054725" y="950913"/>
            <a:ext cx="3606800" cy="1235075"/>
            <a:chOff x="6054725" y="950913"/>
            <a:chExt cx="3606800" cy="1235075"/>
          </a:xfrm>
        </p:grpSpPr>
        <p:sp>
          <p:nvSpPr>
            <p:cNvPr id="18437" name="Rechteck 3">
              <a:extLst>
                <a:ext uri="{FF2B5EF4-FFF2-40B4-BE49-F238E27FC236}">
                  <a16:creationId xmlns:a16="http://schemas.microsoft.com/office/drawing/2014/main" id="{5A4A78BB-C1A8-FD0C-748F-BA28E6FA9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2738" y="950913"/>
              <a:ext cx="172878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Transformator</a:t>
              </a:r>
            </a:p>
          </p:txBody>
        </p:sp>
        <p:cxnSp>
          <p:nvCxnSpPr>
            <p:cNvPr id="18444" name="Gerader Verbinder 31">
              <a:extLst>
                <a:ext uri="{FF2B5EF4-FFF2-40B4-BE49-F238E27FC236}">
                  <a16:creationId xmlns:a16="http://schemas.microsoft.com/office/drawing/2014/main" id="{2972FE23-399E-7467-1A5D-CC3FCC065E7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54725" y="1335088"/>
              <a:ext cx="2405063" cy="8509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7" name="Rectangle 4">
            <a:extLst>
              <a:ext uri="{FF2B5EF4-FFF2-40B4-BE49-F238E27FC236}">
                <a16:creationId xmlns:a16="http://schemas.microsoft.com/office/drawing/2014/main" id="{C27498D1-6CE7-F2B9-6B7B-F4D0B2ECA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983288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Hier wird die Anpassung an das Mittelspannungsnetz gemacht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FA1FDFC-4805-6D18-3FF4-A048E464AB4F}"/>
              </a:ext>
            </a:extLst>
          </p:cNvPr>
          <p:cNvGrpSpPr/>
          <p:nvPr/>
        </p:nvGrpSpPr>
        <p:grpSpPr>
          <a:xfrm>
            <a:off x="101600" y="1922463"/>
            <a:ext cx="3255963" cy="1293812"/>
            <a:chOff x="101600" y="1922463"/>
            <a:chExt cx="3255963" cy="1293812"/>
          </a:xfrm>
        </p:grpSpPr>
        <p:cxnSp>
          <p:nvCxnSpPr>
            <p:cNvPr id="18446" name="Gerader Verbinder 5">
              <a:extLst>
                <a:ext uri="{FF2B5EF4-FFF2-40B4-BE49-F238E27FC236}">
                  <a16:creationId xmlns:a16="http://schemas.microsoft.com/office/drawing/2014/main" id="{A07E05A3-8B67-AA3E-5494-8E6143CFFF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24025" y="2393950"/>
              <a:ext cx="1460500" cy="3016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447" name="Rechteck 22">
              <a:extLst>
                <a:ext uri="{FF2B5EF4-FFF2-40B4-BE49-F238E27FC236}">
                  <a16:creationId xmlns:a16="http://schemas.microsoft.com/office/drawing/2014/main" id="{83E6D9F0-95DC-DF55-9887-022DF5E45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1922463"/>
              <a:ext cx="2063750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Spannseile für den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Spannbeton-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Turm </a:t>
              </a:r>
            </a:p>
          </p:txBody>
        </p:sp>
        <p:cxnSp>
          <p:nvCxnSpPr>
            <p:cNvPr id="18448" name="Gerader Verbinder 5">
              <a:extLst>
                <a:ext uri="{FF2B5EF4-FFF2-40B4-BE49-F238E27FC236}">
                  <a16:creationId xmlns:a16="http://schemas.microsoft.com/office/drawing/2014/main" id="{B938B7DB-D72E-4D29-AAEE-B110EBEB38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06563" y="2473325"/>
              <a:ext cx="1498600" cy="352425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49" name="Gerader Verbinder 5">
              <a:extLst>
                <a:ext uri="{FF2B5EF4-FFF2-40B4-BE49-F238E27FC236}">
                  <a16:creationId xmlns:a16="http://schemas.microsoft.com/office/drawing/2014/main" id="{BBDB06AB-F736-892F-A58A-347CF14FDD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24025" y="2543175"/>
              <a:ext cx="1633538" cy="6731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id="{AA824763-C767-5F3E-A10E-C98CEE0BB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22225"/>
            <a:ext cx="49216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(8)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Turm-Fuß,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32190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Flächennutzung für WKA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Flächenanteile in 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BB2AFB-3F00-ABA9-7100-358480581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87" t="5749" r="33846" b="7026"/>
          <a:stretch/>
        </p:blipFill>
        <p:spPr>
          <a:xfrm>
            <a:off x="257908" y="1555279"/>
            <a:ext cx="6476267" cy="473544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3268A28-7612-5642-C105-A635E70DBEEB}"/>
              </a:ext>
            </a:extLst>
          </p:cNvPr>
          <p:cNvSpPr txBox="1"/>
          <p:nvPr/>
        </p:nvSpPr>
        <p:spPr>
          <a:xfrm>
            <a:off x="6656832" y="3947107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Rotorfläche (Projektion)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386D17-7F07-76C3-6EED-87329F3DEF1F}"/>
              </a:ext>
            </a:extLst>
          </p:cNvPr>
          <p:cNvSpPr txBox="1"/>
          <p:nvPr/>
        </p:nvSpPr>
        <p:spPr>
          <a:xfrm>
            <a:off x="6656832" y="5041676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Fundamentfläche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F7034053-0C94-24B7-6837-EC8F9C8F9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086" y="5542139"/>
            <a:ext cx="17584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Prof. Quaschning,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FNR, ISE e.V.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8B1444-6D97-3D8E-FEE3-78DA324D3FFE}"/>
              </a:ext>
            </a:extLst>
          </p:cNvPr>
          <p:cNvSpPr txBox="1"/>
          <p:nvPr/>
        </p:nvSpPr>
        <p:spPr>
          <a:xfrm>
            <a:off x="181749" y="793206"/>
            <a:ext cx="4541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FF0000"/>
                </a:solidFill>
              </a:rPr>
              <a:t>Landw</a:t>
            </a:r>
            <a:r>
              <a:rPr lang="de-DE" sz="1600" dirty="0">
                <a:solidFill>
                  <a:srgbClr val="FF0000"/>
                </a:solidFill>
              </a:rPr>
              <a:t>. genutzte Fläche in D : 46% (</a:t>
            </a:r>
            <a:r>
              <a:rPr lang="de-DE" sz="1600" dirty="0">
                <a:solidFill>
                  <a:srgbClr val="FF0000"/>
                </a:solidFill>
                <a:hlinkClick r:id="rId4"/>
              </a:rPr>
              <a:t>FNR 2024</a:t>
            </a:r>
            <a:r>
              <a:rPr lang="de-DE" sz="1600" dirty="0">
                <a:solidFill>
                  <a:srgbClr val="FF0000"/>
                </a:solidFill>
              </a:rPr>
              <a:t>) </a:t>
            </a:r>
          </a:p>
        </p:txBody>
      </p:sp>
      <p:pic>
        <p:nvPicPr>
          <p:cNvPr id="11" name="Grafik 10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70520738-2DA9-9327-5986-1FB3D04B75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 b="39570"/>
          <a:stretch/>
        </p:blipFill>
        <p:spPr>
          <a:xfrm>
            <a:off x="4840862" y="858610"/>
            <a:ext cx="4887884" cy="1282182"/>
          </a:xfrm>
          <a:prstGeom prst="rect">
            <a:avLst/>
          </a:prstGeom>
        </p:spPr>
      </p:pic>
      <p:pic>
        <p:nvPicPr>
          <p:cNvPr id="12" name="Grafik 11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F5A74F2B-5F70-2E35-3119-00DF1A4D73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0" b="29192"/>
          <a:stretch/>
        </p:blipFill>
        <p:spPr>
          <a:xfrm>
            <a:off x="4840862" y="2156266"/>
            <a:ext cx="4887884" cy="208364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FB0A4C7-C361-D7DD-4D1C-4417C195208E}"/>
              </a:ext>
            </a:extLst>
          </p:cNvPr>
          <p:cNvGrpSpPr/>
          <p:nvPr/>
        </p:nvGrpSpPr>
        <p:grpSpPr>
          <a:xfrm>
            <a:off x="4840862" y="2367575"/>
            <a:ext cx="4907727" cy="762630"/>
            <a:chOff x="4953000" y="2436583"/>
            <a:chExt cx="4907727" cy="762630"/>
          </a:xfrm>
        </p:grpSpPr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FB4C5B5C-A554-FEA3-45C1-50BAB9B06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2122" y="3014547"/>
              <a:ext cx="309860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*) </a:t>
              </a:r>
              <a:r>
                <a:rPr lang="de-DE" altLang="de-DE" sz="1200" dirty="0" err="1">
                  <a:solidFill>
                    <a:srgbClr val="000000"/>
                  </a:solidFill>
                  <a:ea typeface="Microsoft YaHei" panose="020B0503020204020204" pitchFamily="34" charset="-122"/>
                </a:rPr>
                <a:t>Freckenfeld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 2023: 58.740 MWh, ca. 100 ha</a:t>
              </a:r>
              <a:endParaRPr lang="de-DE" altLang="de-DE" sz="1200" dirty="0">
                <a:solidFill>
                  <a:srgbClr val="FF0000"/>
                </a:solidFill>
                <a:ea typeface="Microsoft YaHei" panose="020B0503020204020204" pitchFamily="34" charset="-122"/>
              </a:endParaRPr>
            </a:p>
          </p:txBody>
        </p:sp>
        <p:pic>
          <p:nvPicPr>
            <p:cNvPr id="13" name="Grafik 12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61CCAA30-8FC2-BE4B-67CA-4F91BC3B8E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15" b="16861"/>
            <a:stretch/>
          </p:blipFill>
          <p:spPr>
            <a:xfrm>
              <a:off x="4953000" y="2436583"/>
              <a:ext cx="4887884" cy="262167"/>
            </a:xfrm>
            <a:prstGeom prst="rect">
              <a:avLst/>
            </a:prstGeom>
          </p:spPr>
        </p:pic>
      </p:grpSp>
      <p:pic>
        <p:nvPicPr>
          <p:cNvPr id="14" name="Grafik 13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A216ACA0-EEC1-C884-DFC5-3144A96BA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08" b="5368"/>
          <a:stretch/>
        </p:blipFill>
        <p:spPr>
          <a:xfrm>
            <a:off x="4840862" y="2603822"/>
            <a:ext cx="4887884" cy="2621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48B2BF0-71B5-B858-F024-43F05D2961FF}"/>
              </a:ext>
            </a:extLst>
          </p:cNvPr>
          <p:cNvSpPr txBox="1"/>
          <p:nvPr/>
        </p:nvSpPr>
        <p:spPr>
          <a:xfrm>
            <a:off x="215874" y="1071624"/>
            <a:ext cx="321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davon                 60% Futtermittel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810BFA-19D3-4641-812A-61606C866368}"/>
              </a:ext>
            </a:extLst>
          </p:cNvPr>
          <p:cNvSpPr txBox="1"/>
          <p:nvPr/>
        </p:nvSpPr>
        <p:spPr>
          <a:xfrm>
            <a:off x="1734216" y="136927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22% Nahrungsmittel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A898F62-857E-3102-F5D6-98843C520B2C}"/>
              </a:ext>
            </a:extLst>
          </p:cNvPr>
          <p:cNvSpPr txBox="1"/>
          <p:nvPr/>
        </p:nvSpPr>
        <p:spPr>
          <a:xfrm>
            <a:off x="1734216" y="1666933"/>
            <a:ext cx="321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13% Energiepflanzen (6% von D)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814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vollversiegelte Fläche (Fundamente) bei WKA ist sehr gering!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0F0020C-7D78-3F1E-21E9-4E76040647E5}"/>
              </a:ext>
            </a:extLst>
          </p:cNvPr>
          <p:cNvSpPr txBox="1"/>
          <p:nvPr/>
        </p:nvSpPr>
        <p:spPr>
          <a:xfrm>
            <a:off x="2880930" y="4491132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überplante</a:t>
            </a:r>
            <a:br>
              <a:rPr lang="de-DE" sz="1600" dirty="0"/>
            </a:br>
            <a:r>
              <a:rPr lang="de-DE" sz="1600" dirty="0"/>
              <a:t>Fläche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4FCE5B-B82B-D201-FA96-5112EFCA976B}"/>
              </a:ext>
            </a:extLst>
          </p:cNvPr>
          <p:cNvSpPr txBox="1"/>
          <p:nvPr/>
        </p:nvSpPr>
        <p:spPr>
          <a:xfrm>
            <a:off x="3545475" y="3082917"/>
            <a:ext cx="287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Fläche von D: 35.758.800 ha </a:t>
            </a:r>
          </a:p>
        </p:txBody>
      </p:sp>
    </p:spTree>
    <p:extLst>
      <p:ext uri="{BB962C8B-B14F-4D97-AF65-F5344CB8AC3E}">
        <p14:creationId xmlns:p14="http://schemas.microsoft.com/office/powerpoint/2010/main" val="241528350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>
            <a:extLst>
              <a:ext uri="{FF2B5EF4-FFF2-40B4-BE49-F238E27FC236}">
                <a16:creationId xmlns:a16="http://schemas.microsoft.com/office/drawing/2014/main" id="{0DF46F4A-D6B9-DB63-B963-E28B0F25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-22225"/>
            <a:ext cx="37914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Flächennutzung für WKA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Beispiel: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567500AC-4EE3-4377-F80B-A0604ED11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32421" r="64488" b="36281"/>
          <a:stretch/>
        </p:blipFill>
        <p:spPr>
          <a:xfrm>
            <a:off x="103391" y="1086786"/>
            <a:ext cx="6874927" cy="4684428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12BAE40-A99F-CA9C-5CB0-152A268C428E}"/>
              </a:ext>
            </a:extLst>
          </p:cNvPr>
          <p:cNvGrpSpPr/>
          <p:nvPr/>
        </p:nvGrpSpPr>
        <p:grpSpPr>
          <a:xfrm>
            <a:off x="707071" y="1175946"/>
            <a:ext cx="8719753" cy="3508323"/>
            <a:chOff x="707071" y="1175946"/>
            <a:chExt cx="8719753" cy="3508323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C4BF6B4D-6324-7B7D-835C-5AC6E38FED40}"/>
                </a:ext>
              </a:extLst>
            </p:cNvPr>
            <p:cNvSpPr/>
            <p:nvPr/>
          </p:nvSpPr>
          <p:spPr bwMode="auto">
            <a:xfrm>
              <a:off x="707071" y="2173733"/>
              <a:ext cx="4605044" cy="2510536"/>
            </a:xfrm>
            <a:custGeom>
              <a:avLst/>
              <a:gdLst>
                <a:gd name="connsiteX0" fmla="*/ 395287 w 3681412"/>
                <a:gd name="connsiteY0" fmla="*/ 0 h 2005012"/>
                <a:gd name="connsiteX1" fmla="*/ 1843087 w 3681412"/>
                <a:gd name="connsiteY1" fmla="*/ 19050 h 2005012"/>
                <a:gd name="connsiteX2" fmla="*/ 3486150 w 3681412"/>
                <a:gd name="connsiteY2" fmla="*/ 95250 h 2005012"/>
                <a:gd name="connsiteX3" fmla="*/ 3124200 w 3681412"/>
                <a:gd name="connsiteY3" fmla="*/ 1323975 h 2005012"/>
                <a:gd name="connsiteX4" fmla="*/ 3681412 w 3681412"/>
                <a:gd name="connsiteY4" fmla="*/ 2005012 h 2005012"/>
                <a:gd name="connsiteX5" fmla="*/ 1181100 w 3681412"/>
                <a:gd name="connsiteY5" fmla="*/ 1990725 h 2005012"/>
                <a:gd name="connsiteX6" fmla="*/ 1204912 w 3681412"/>
                <a:gd name="connsiteY6" fmla="*/ 1804987 h 2005012"/>
                <a:gd name="connsiteX7" fmla="*/ 881062 w 3681412"/>
                <a:gd name="connsiteY7" fmla="*/ 1943100 h 2005012"/>
                <a:gd name="connsiteX8" fmla="*/ 1000125 w 3681412"/>
                <a:gd name="connsiteY8" fmla="*/ 1747837 h 2005012"/>
                <a:gd name="connsiteX9" fmla="*/ 809625 w 3681412"/>
                <a:gd name="connsiteY9" fmla="*/ 1576387 h 2005012"/>
                <a:gd name="connsiteX10" fmla="*/ 623887 w 3681412"/>
                <a:gd name="connsiteY10" fmla="*/ 1533525 h 2005012"/>
                <a:gd name="connsiteX11" fmla="*/ 171450 w 3681412"/>
                <a:gd name="connsiteY11" fmla="*/ 1447800 h 2005012"/>
                <a:gd name="connsiteX12" fmla="*/ 0 w 3681412"/>
                <a:gd name="connsiteY12" fmla="*/ 1295400 h 2005012"/>
                <a:gd name="connsiteX13" fmla="*/ 133350 w 3681412"/>
                <a:gd name="connsiteY13" fmla="*/ 1014412 h 2005012"/>
                <a:gd name="connsiteX14" fmla="*/ 257175 w 3681412"/>
                <a:gd name="connsiteY14" fmla="*/ 533400 h 2005012"/>
                <a:gd name="connsiteX15" fmla="*/ 395287 w 3681412"/>
                <a:gd name="connsiteY15" fmla="*/ 0 h 200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81412" h="2005012">
                  <a:moveTo>
                    <a:pt x="395287" y="0"/>
                  </a:moveTo>
                  <a:lnTo>
                    <a:pt x="1843087" y="19050"/>
                  </a:lnTo>
                  <a:lnTo>
                    <a:pt x="3486150" y="95250"/>
                  </a:lnTo>
                  <a:lnTo>
                    <a:pt x="3124200" y="1323975"/>
                  </a:lnTo>
                  <a:lnTo>
                    <a:pt x="3681412" y="2005012"/>
                  </a:lnTo>
                  <a:lnTo>
                    <a:pt x="1181100" y="1990725"/>
                  </a:lnTo>
                  <a:lnTo>
                    <a:pt x="1204912" y="1804987"/>
                  </a:lnTo>
                  <a:lnTo>
                    <a:pt x="881062" y="1943100"/>
                  </a:lnTo>
                  <a:lnTo>
                    <a:pt x="1000125" y="1747837"/>
                  </a:lnTo>
                  <a:lnTo>
                    <a:pt x="809625" y="1576387"/>
                  </a:lnTo>
                  <a:lnTo>
                    <a:pt x="623887" y="1533525"/>
                  </a:lnTo>
                  <a:lnTo>
                    <a:pt x="171450" y="1447800"/>
                  </a:lnTo>
                  <a:lnTo>
                    <a:pt x="0" y="1295400"/>
                  </a:lnTo>
                  <a:lnTo>
                    <a:pt x="133350" y="1014412"/>
                  </a:lnTo>
                  <a:lnTo>
                    <a:pt x="257175" y="533400"/>
                  </a:lnTo>
                  <a:lnTo>
                    <a:pt x="395287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3EDF09E-41AF-C26F-56C4-4D3B65925258}"/>
                </a:ext>
              </a:extLst>
            </p:cNvPr>
            <p:cNvSpPr txBox="1"/>
            <p:nvPr/>
          </p:nvSpPr>
          <p:spPr>
            <a:xfrm>
              <a:off x="6999974" y="1175946"/>
              <a:ext cx="24268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überplante Fläche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ca. 100 ha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br>
                <a:rPr lang="de-DE" sz="1600" dirty="0">
                  <a:solidFill>
                    <a:srgbClr val="FF0000"/>
                  </a:solidFill>
                </a:rPr>
              </a:b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6F79864C-0A05-B421-4499-5612CF3515CF}"/>
              </a:ext>
            </a:extLst>
          </p:cNvPr>
          <p:cNvSpPr txBox="1"/>
          <p:nvPr/>
        </p:nvSpPr>
        <p:spPr>
          <a:xfrm>
            <a:off x="6999973" y="3483564"/>
            <a:ext cx="2768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Anteil versiegelter Fläche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6 x 0,5 ha = 3 ha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=  ca. 3%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51AFCE8-22E9-3DF7-225E-0930D96888FE}"/>
              </a:ext>
            </a:extLst>
          </p:cNvPr>
          <p:cNvSpPr txBox="1"/>
          <p:nvPr/>
        </p:nvSpPr>
        <p:spPr>
          <a:xfrm>
            <a:off x="6999973" y="4268770"/>
            <a:ext cx="286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Nutzbare </a:t>
            </a:r>
            <a:r>
              <a:rPr lang="de-DE" sz="1600" dirty="0" err="1">
                <a:solidFill>
                  <a:srgbClr val="FF0000"/>
                </a:solidFill>
              </a:rPr>
              <a:t>landwirtsch</a:t>
            </a:r>
            <a:r>
              <a:rPr lang="de-DE" sz="1600" dirty="0">
                <a:solidFill>
                  <a:srgbClr val="FF0000"/>
                </a:solidFill>
              </a:rPr>
              <a:t>. Fläche: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97 ha = ca. 97%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A834B5B-D438-AA94-4D04-A509DAF1AFC1}"/>
              </a:ext>
            </a:extLst>
          </p:cNvPr>
          <p:cNvGrpSpPr/>
          <p:nvPr/>
        </p:nvGrpSpPr>
        <p:grpSpPr>
          <a:xfrm>
            <a:off x="3154680" y="1880462"/>
            <a:ext cx="6613676" cy="931318"/>
            <a:chOff x="3154680" y="1880462"/>
            <a:chExt cx="6613676" cy="93131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52DB9E6-D043-D0CD-0CB0-11DDBE43F0FF}"/>
                </a:ext>
              </a:extLst>
            </p:cNvPr>
            <p:cNvSpPr txBox="1"/>
            <p:nvPr/>
          </p:nvSpPr>
          <p:spPr>
            <a:xfrm>
              <a:off x="6999974" y="1880462"/>
              <a:ext cx="27683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versiegelte Flächen/Windrad</a:t>
              </a:r>
            </a:p>
            <a:p>
              <a:r>
                <a:rPr lang="de-DE" sz="1600" dirty="0">
                  <a:solidFill>
                    <a:srgbClr val="FF0000"/>
                  </a:solidFill>
                </a:rPr>
                <a:t>- vollversiegelt: Fundament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  ca. 500 m</a:t>
              </a:r>
              <a:r>
                <a:rPr lang="de-DE" sz="1600" baseline="30000" dirty="0">
                  <a:solidFill>
                    <a:srgbClr val="FF0000"/>
                  </a:solidFill>
                </a:rPr>
                <a:t>2</a:t>
              </a:r>
              <a:r>
                <a:rPr lang="de-DE" sz="1600" dirty="0">
                  <a:solidFill>
                    <a:srgbClr val="FF0000"/>
                  </a:solidFill>
                </a:rPr>
                <a:t> = 0,05 ha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765FDD0-477C-996D-9CBE-142648712BFE}"/>
                </a:ext>
              </a:extLst>
            </p:cNvPr>
            <p:cNvSpPr/>
            <p:nvPr/>
          </p:nvSpPr>
          <p:spPr bwMode="auto">
            <a:xfrm>
              <a:off x="3154680" y="2506980"/>
              <a:ext cx="304800" cy="3048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2916B68-DAAB-F0A5-EA9B-D0386F700A5A}"/>
              </a:ext>
            </a:extLst>
          </p:cNvPr>
          <p:cNvGrpSpPr/>
          <p:nvPr/>
        </p:nvGrpSpPr>
        <p:grpSpPr>
          <a:xfrm>
            <a:off x="1138238" y="2209800"/>
            <a:ext cx="8790622" cy="1332656"/>
            <a:chOff x="1138238" y="2209800"/>
            <a:chExt cx="8790622" cy="1332656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B948D0C-066D-209E-F8E4-B111EFED937B}"/>
                </a:ext>
              </a:extLst>
            </p:cNvPr>
            <p:cNvSpPr txBox="1"/>
            <p:nvPr/>
          </p:nvSpPr>
          <p:spPr>
            <a:xfrm>
              <a:off x="6999973" y="2711459"/>
              <a:ext cx="29288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- teilversiegelt mit Schotter: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  Zufahrt und Kranabstellplatz: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  ca. 0,5 ha</a:t>
              </a: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5854AAB-9663-63CE-A9CE-B34D6F4736C7}"/>
                </a:ext>
              </a:extLst>
            </p:cNvPr>
            <p:cNvSpPr/>
            <p:nvPr/>
          </p:nvSpPr>
          <p:spPr bwMode="auto">
            <a:xfrm>
              <a:off x="1138238" y="2209800"/>
              <a:ext cx="495300" cy="693420"/>
            </a:xfrm>
            <a:custGeom>
              <a:avLst/>
              <a:gdLst>
                <a:gd name="connsiteX0" fmla="*/ 190500 w 533400"/>
                <a:gd name="connsiteY0" fmla="*/ 0 h 693420"/>
                <a:gd name="connsiteX1" fmla="*/ 533400 w 533400"/>
                <a:gd name="connsiteY1" fmla="*/ 22860 h 693420"/>
                <a:gd name="connsiteX2" fmla="*/ 426720 w 533400"/>
                <a:gd name="connsiteY2" fmla="*/ 533400 h 693420"/>
                <a:gd name="connsiteX3" fmla="*/ 220980 w 533400"/>
                <a:gd name="connsiteY3" fmla="*/ 472440 h 693420"/>
                <a:gd name="connsiteX4" fmla="*/ 167640 w 533400"/>
                <a:gd name="connsiteY4" fmla="*/ 693420 h 693420"/>
                <a:gd name="connsiteX5" fmla="*/ 0 w 533400"/>
                <a:gd name="connsiteY5" fmla="*/ 647700 h 693420"/>
                <a:gd name="connsiteX6" fmla="*/ 190500 w 533400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426720 w 478632"/>
                <a:gd name="connsiteY2" fmla="*/ 533400 h 693420"/>
                <a:gd name="connsiteX3" fmla="*/ 220980 w 478632"/>
                <a:gd name="connsiteY3" fmla="*/ 472440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20980 w 478632"/>
                <a:gd name="connsiteY3" fmla="*/ 472440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30505 w 478632"/>
                <a:gd name="connsiteY3" fmla="*/ 505778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18599 w 478632"/>
                <a:gd name="connsiteY3" fmla="*/ 484347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23362 w 478632"/>
                <a:gd name="connsiteY3" fmla="*/ 491491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90538"/>
                <a:gd name="connsiteY0" fmla="*/ 0 h 693420"/>
                <a:gd name="connsiteX1" fmla="*/ 490538 w 490538"/>
                <a:gd name="connsiteY1" fmla="*/ 25241 h 693420"/>
                <a:gd name="connsiteX2" fmla="*/ 379095 w 490538"/>
                <a:gd name="connsiteY2" fmla="*/ 521494 h 693420"/>
                <a:gd name="connsiteX3" fmla="*/ 223362 w 490538"/>
                <a:gd name="connsiteY3" fmla="*/ 491491 h 693420"/>
                <a:gd name="connsiteX4" fmla="*/ 167640 w 490538"/>
                <a:gd name="connsiteY4" fmla="*/ 693420 h 693420"/>
                <a:gd name="connsiteX5" fmla="*/ 0 w 490538"/>
                <a:gd name="connsiteY5" fmla="*/ 647700 h 693420"/>
                <a:gd name="connsiteX6" fmla="*/ 190500 w 490538"/>
                <a:gd name="connsiteY6" fmla="*/ 0 h 693420"/>
                <a:gd name="connsiteX0" fmla="*/ 190500 w 490538"/>
                <a:gd name="connsiteY0" fmla="*/ 0 h 693420"/>
                <a:gd name="connsiteX1" fmla="*/ 490538 w 490538"/>
                <a:gd name="connsiteY1" fmla="*/ 25241 h 693420"/>
                <a:gd name="connsiteX2" fmla="*/ 398145 w 490538"/>
                <a:gd name="connsiteY2" fmla="*/ 521494 h 693420"/>
                <a:gd name="connsiteX3" fmla="*/ 223362 w 490538"/>
                <a:gd name="connsiteY3" fmla="*/ 491491 h 693420"/>
                <a:gd name="connsiteX4" fmla="*/ 167640 w 490538"/>
                <a:gd name="connsiteY4" fmla="*/ 693420 h 693420"/>
                <a:gd name="connsiteX5" fmla="*/ 0 w 490538"/>
                <a:gd name="connsiteY5" fmla="*/ 647700 h 693420"/>
                <a:gd name="connsiteX6" fmla="*/ 190500 w 490538"/>
                <a:gd name="connsiteY6" fmla="*/ 0 h 693420"/>
                <a:gd name="connsiteX0" fmla="*/ 195262 w 495300"/>
                <a:gd name="connsiteY0" fmla="*/ 0 h 693420"/>
                <a:gd name="connsiteX1" fmla="*/ 495300 w 495300"/>
                <a:gd name="connsiteY1" fmla="*/ 25241 h 693420"/>
                <a:gd name="connsiteX2" fmla="*/ 402907 w 495300"/>
                <a:gd name="connsiteY2" fmla="*/ 521494 h 693420"/>
                <a:gd name="connsiteX3" fmla="*/ 228124 w 495300"/>
                <a:gd name="connsiteY3" fmla="*/ 491491 h 693420"/>
                <a:gd name="connsiteX4" fmla="*/ 172402 w 495300"/>
                <a:gd name="connsiteY4" fmla="*/ 693420 h 693420"/>
                <a:gd name="connsiteX5" fmla="*/ 0 w 495300"/>
                <a:gd name="connsiteY5" fmla="*/ 654843 h 693420"/>
                <a:gd name="connsiteX6" fmla="*/ 195262 w 495300"/>
                <a:gd name="connsiteY6" fmla="*/ 0 h 69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300" h="693420">
                  <a:moveTo>
                    <a:pt x="195262" y="0"/>
                  </a:moveTo>
                  <a:lnTo>
                    <a:pt x="495300" y="25241"/>
                  </a:lnTo>
                  <a:lnTo>
                    <a:pt x="402907" y="521494"/>
                  </a:lnTo>
                  <a:lnTo>
                    <a:pt x="228124" y="491491"/>
                  </a:lnTo>
                  <a:lnTo>
                    <a:pt x="172402" y="693420"/>
                  </a:lnTo>
                  <a:lnTo>
                    <a:pt x="0" y="654843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50196"/>
              </a:scheme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7" name="Rectangle 4">
            <a:extLst>
              <a:ext uri="{FF2B5EF4-FFF2-40B4-BE49-F238E27FC236}">
                <a16:creationId xmlns:a16="http://schemas.microsoft.com/office/drawing/2014/main" id="{21639EA9-5D01-55C1-44C2-F3B3246D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752454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97 % der überplanten Fläche können weiterhin landwirtschaftlich genutzt werden!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128A494-5108-9539-E3A1-2F26C4126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85636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Um Flächensynergien zu nutzen, sollten PV-Freiflächenanlagen mitgeplant werden!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801FBC8B-A122-46DA-0093-37BF13B4B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168" y="5109493"/>
            <a:ext cx="196079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VG-Kandel,, ISE e.V.</a:t>
            </a:r>
          </a:p>
        </p:txBody>
      </p:sp>
    </p:spTree>
    <p:extLst>
      <p:ext uri="{BB962C8B-B14F-4D97-AF65-F5344CB8AC3E}">
        <p14:creationId xmlns:p14="http://schemas.microsoft.com/office/powerpoint/2010/main" val="33104594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FAD0FD7-7352-72E7-477C-277401CC68E9}"/>
              </a:ext>
            </a:extLst>
          </p:cNvPr>
          <p:cNvSpPr txBox="1"/>
          <p:nvPr/>
        </p:nvSpPr>
        <p:spPr>
          <a:xfrm>
            <a:off x="1025843" y="0"/>
            <a:ext cx="8880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Windenergie-Flächen-Bedarfsgesetz D (</a:t>
            </a:r>
            <a:r>
              <a:rPr lang="de-DE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WinBG</a:t>
            </a: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Stand 08.05.2024)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Umsetzung im Regionalplan Rhein Neckar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B6D7C-96AC-902E-437F-FC20E8BD1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68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Flächenbereitstellung für Windkraftanlagen muss gesetzlich bis E/2032 abgeschlossen sein !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CED27379-086C-6D0D-C5DB-1D1C2210F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137" y="5475810"/>
            <a:ext cx="305853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BMJ, Regionalverband Rhein-Neckar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C39EA73-9A0C-7ACF-0ACF-3B6907562783}"/>
              </a:ext>
            </a:extLst>
          </p:cNvPr>
          <p:cNvSpPr txBox="1"/>
          <p:nvPr/>
        </p:nvSpPr>
        <p:spPr>
          <a:xfrm>
            <a:off x="1025843" y="1039787"/>
            <a:ext cx="8851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  <a:latin typeface="Open Sans" panose="020B0606030504020204" pitchFamily="34" charset="0"/>
              </a:rPr>
              <a:t>Laut </a:t>
            </a:r>
            <a:r>
              <a:rPr lang="de-DE" sz="1800" b="1" dirty="0">
                <a:solidFill>
                  <a:srgbClr val="0000FF"/>
                </a:solidFill>
                <a:latin typeface="Open Sans" panose="020B0606030504020204" pitchFamily="34" charset="0"/>
              </a:rPr>
              <a:t>Bundesgesetz (</a:t>
            </a:r>
            <a:r>
              <a:rPr lang="de-DE" sz="1800" b="1" dirty="0" err="1">
                <a:solidFill>
                  <a:srgbClr val="0000FF"/>
                </a:solidFill>
                <a:latin typeface="Open Sans" panose="020B0606030504020204" pitchFamily="34" charset="0"/>
              </a:rPr>
              <a:t>WindBG</a:t>
            </a:r>
            <a:r>
              <a:rPr lang="de-DE" sz="1800" b="1" dirty="0">
                <a:solidFill>
                  <a:srgbClr val="0000FF"/>
                </a:solidFill>
                <a:latin typeface="Open Sans" panose="020B0606030504020204" pitchFamily="34" charset="0"/>
              </a:rPr>
              <a:t>) </a:t>
            </a:r>
            <a:r>
              <a:rPr lang="de-DE" sz="1800" dirty="0">
                <a:solidFill>
                  <a:srgbClr val="0000FF"/>
                </a:solidFill>
                <a:latin typeface="Open Sans" panose="020B0606030504020204" pitchFamily="34" charset="0"/>
              </a:rPr>
              <a:t>müssen </a:t>
            </a:r>
            <a:r>
              <a:rPr lang="de-DE" sz="1800" b="1" dirty="0">
                <a:solidFill>
                  <a:srgbClr val="0000FF"/>
                </a:solidFill>
                <a:latin typeface="Open Sans" panose="020B0606030504020204" pitchFamily="34" charset="0"/>
              </a:rPr>
              <a:t>für RLP </a:t>
            </a:r>
            <a:r>
              <a:rPr lang="de-DE" sz="1800" dirty="0">
                <a:solidFill>
                  <a:srgbClr val="0000FF"/>
                </a:solidFill>
                <a:latin typeface="Open Sans" panose="020B0606030504020204" pitchFamily="34" charset="0"/>
              </a:rPr>
              <a:t>bis 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spätestens </a:t>
            </a:r>
          </a:p>
          <a:p>
            <a:r>
              <a:rPr lang="de-DE" sz="1800" dirty="0">
                <a:solidFill>
                  <a:srgbClr val="0000FF"/>
                </a:solidFill>
                <a:latin typeface="Open Sans" panose="020B0606030504020204" pitchFamily="34" charset="0"/>
              </a:rPr>
              <a:t>- </a:t>
            </a:r>
            <a:r>
              <a:rPr lang="de-DE" sz="1800" b="1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31.12.2027: 1,4 % 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und</a:t>
            </a:r>
            <a:b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</a:br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- </a:t>
            </a:r>
            <a:r>
              <a:rPr lang="de-DE" sz="1800" b="1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31.12.2032: 2,2%</a:t>
            </a:r>
          </a:p>
          <a:p>
            <a:r>
              <a:rPr lang="de-DE" sz="1800" dirty="0">
                <a:solidFill>
                  <a:srgbClr val="0000FF"/>
                </a:solidFill>
                <a:latin typeface="Open Sans" panose="020B0606030504020204" pitchFamily="34" charset="0"/>
              </a:rPr>
              <a:t>der Landesfläche für Wind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kraftanlagen auswiesen werden.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3ED2601-7D70-DA0F-1CB6-988150AFB336}"/>
              </a:ext>
            </a:extLst>
          </p:cNvPr>
          <p:cNvSpPr txBox="1"/>
          <p:nvPr/>
        </p:nvSpPr>
        <p:spPr>
          <a:xfrm>
            <a:off x="1025843" y="3592980"/>
            <a:ext cx="885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Sollten diese </a:t>
            </a:r>
            <a:r>
              <a:rPr lang="de-DE" sz="1800" b="1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Ziele nicht erreicht 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werden, </a:t>
            </a:r>
            <a:r>
              <a:rPr lang="de-DE" sz="1800" b="1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geht die Ausschlusswirkung 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von ausgewiesenen Gebieten für Windenergie v</a:t>
            </a:r>
            <a:r>
              <a:rPr lang="de-DE" sz="1800" b="1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erloren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E655DCF-2729-44E8-CED1-8699E3D04709}"/>
              </a:ext>
            </a:extLst>
          </p:cNvPr>
          <p:cNvSpPr txBox="1"/>
          <p:nvPr/>
        </p:nvSpPr>
        <p:spPr>
          <a:xfrm>
            <a:off x="1025843" y="2454883"/>
            <a:ext cx="8851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Der einheitliche Regionalplan Rhein-Neckar sieht das Erreichen von</a:t>
            </a:r>
          </a:p>
          <a:p>
            <a:pPr marL="342900" indent="-342900">
              <a:buFontTx/>
              <a:buChar char="-"/>
            </a:pPr>
            <a:r>
              <a:rPr lang="de-DE" sz="1800" b="1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1,4 % im Teilbereich Rheinland-Pfalz bis Ende 2025 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und </a:t>
            </a:r>
          </a:p>
          <a:p>
            <a:pPr marL="342900" indent="-342900">
              <a:buFontTx/>
              <a:buChar char="-"/>
            </a:pPr>
            <a:r>
              <a:rPr lang="de-DE" sz="1800" b="1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2,0 % bis Ende 2030 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</a:rPr>
              <a:t>vor.</a:t>
            </a:r>
          </a:p>
        </p:txBody>
      </p:sp>
    </p:spTree>
    <p:extLst>
      <p:ext uri="{BB962C8B-B14F-4D97-AF65-F5344CB8AC3E}">
        <p14:creationId xmlns:p14="http://schemas.microsoft.com/office/powerpoint/2010/main" val="24479840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FAD0FD7-7352-72E7-477C-277401CC68E9}"/>
              </a:ext>
            </a:extLst>
          </p:cNvPr>
          <p:cNvSpPr txBox="1"/>
          <p:nvPr/>
        </p:nvSpPr>
        <p:spPr>
          <a:xfrm>
            <a:off x="1025843" y="0"/>
            <a:ext cx="8264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Vorranggebiete für Windenergienutzung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der Südpfalz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7" name="Grafik 16" descr="Ein Bild, das Karte, Text, Atlas, Diagramm enthält.&#10;&#10;Automatisch generierte Beschreibung">
            <a:extLst>
              <a:ext uri="{FF2B5EF4-FFF2-40B4-BE49-F238E27FC236}">
                <a16:creationId xmlns:a16="http://schemas.microsoft.com/office/drawing/2014/main" id="{8FA3FE0B-DA2C-2DB7-CD62-0157C716F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54456" r="61325" b="7778"/>
          <a:stretch/>
        </p:blipFill>
        <p:spPr>
          <a:xfrm>
            <a:off x="903649" y="952500"/>
            <a:ext cx="6268317" cy="5074314"/>
          </a:xfrm>
          <a:prstGeom prst="rect">
            <a:avLst/>
          </a:prstGeom>
        </p:spPr>
      </p:pic>
      <p:sp>
        <p:nvSpPr>
          <p:cNvPr id="18" name="Text Box 14">
            <a:extLst>
              <a:ext uri="{FF2B5EF4-FFF2-40B4-BE49-F238E27FC236}">
                <a16:creationId xmlns:a16="http://schemas.microsoft.com/office/drawing/2014/main" id="{CED27379-086C-6D0D-C5DB-1D1C2210F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645" y="5423803"/>
            <a:ext cx="25199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Regionalplan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Metropolregion Rhein-Neckar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01/2024 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4FB81CDD-B7CA-A4D9-2348-22CAA37F4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645" y="3650525"/>
            <a:ext cx="14475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Vorranggebiet für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Windenergienutzung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B6D7C-96AC-902E-437F-FC20E8BD1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68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Windparks sind notwendig, um unseren Energiebedarf zu decken!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0BB241A-1F6B-BCF9-A5B3-FE1D083B42D5}"/>
              </a:ext>
            </a:extLst>
          </p:cNvPr>
          <p:cNvSpPr/>
          <p:nvPr/>
        </p:nvSpPr>
        <p:spPr bwMode="auto">
          <a:xfrm>
            <a:off x="6372225" y="3057525"/>
            <a:ext cx="1619250" cy="55399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B6858D2-9BF8-B88C-33FA-783DDB18BF3E}"/>
              </a:ext>
            </a:extLst>
          </p:cNvPr>
          <p:cNvGrpSpPr/>
          <p:nvPr/>
        </p:nvGrpSpPr>
        <p:grpSpPr>
          <a:xfrm>
            <a:off x="3205842" y="3851312"/>
            <a:ext cx="4493559" cy="879601"/>
            <a:chOff x="3205842" y="3851312"/>
            <a:chExt cx="4493559" cy="879601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AAC7CC42-1DE8-72FB-5CA6-AAC78D868753}"/>
                </a:ext>
              </a:extLst>
            </p:cNvPr>
            <p:cNvGrpSpPr/>
            <p:nvPr/>
          </p:nvGrpSpPr>
          <p:grpSpPr>
            <a:xfrm>
              <a:off x="3205842" y="3904830"/>
              <a:ext cx="4493559" cy="826083"/>
              <a:chOff x="3205842" y="3904830"/>
              <a:chExt cx="4493559" cy="826083"/>
            </a:xfrm>
          </p:grpSpPr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25376A79-7E3D-8136-B110-3101175663B3}"/>
                  </a:ext>
                </a:extLst>
              </p:cNvPr>
              <p:cNvSpPr/>
              <p:nvPr/>
            </p:nvSpPr>
            <p:spPr bwMode="auto">
              <a:xfrm rot="19966985">
                <a:off x="3205842" y="3904830"/>
                <a:ext cx="1296556" cy="65405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Text Box 14">
                <a:extLst>
                  <a:ext uri="{FF2B5EF4-FFF2-40B4-BE49-F238E27FC236}">
                    <a16:creationId xmlns:a16="http://schemas.microsoft.com/office/drawing/2014/main" id="{07FAE7B4-463D-7704-C645-7C75868935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4958" y="4546247"/>
                <a:ext cx="1944443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200" dirty="0">
                    <a:solidFill>
                      <a:srgbClr val="FF0000"/>
                    </a:solidFill>
                    <a:ea typeface="Microsoft YaHei" panose="020B0503020204020204" pitchFamily="34" charset="-122"/>
                  </a:rPr>
                  <a:t>Windparks in der VG-Kandel</a:t>
                </a:r>
              </a:p>
            </p:txBody>
          </p:sp>
        </p:grp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C1A5D4C-1295-7432-AC63-62D10BFFA3F5}"/>
                </a:ext>
              </a:extLst>
            </p:cNvPr>
            <p:cNvSpPr/>
            <p:nvPr/>
          </p:nvSpPr>
          <p:spPr bwMode="auto">
            <a:xfrm rot="5798711">
              <a:off x="4135321" y="3814601"/>
              <a:ext cx="111243" cy="184666"/>
            </a:xfrm>
            <a:prstGeom prst="ellipse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39372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FAD0FD7-7352-72E7-477C-277401CC68E9}"/>
              </a:ext>
            </a:extLst>
          </p:cNvPr>
          <p:cNvSpPr txBox="1"/>
          <p:nvPr/>
        </p:nvSpPr>
        <p:spPr>
          <a:xfrm>
            <a:off x="1025843" y="0"/>
            <a:ext cx="8264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Windparks in der VG-Kandel mit  Lageplan und Ausbauleistung (1)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Freckenfeld</a:t>
            </a: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Erweiterung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8" name="Grafik 17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BCAAF1DA-4250-CDDF-AD39-A870815BE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7778"/>
          <a:stretch/>
        </p:blipFill>
        <p:spPr>
          <a:xfrm>
            <a:off x="407530" y="842174"/>
            <a:ext cx="8553590" cy="5118290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FBE52B72-9F42-C3AD-CE05-6F308A78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893" y="5472369"/>
            <a:ext cx="1670778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FNP VG-Kandel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A59DA99-7232-CC32-76D0-4CBBFA3B3DD0}"/>
              </a:ext>
            </a:extLst>
          </p:cNvPr>
          <p:cNvSpPr txBox="1"/>
          <p:nvPr/>
        </p:nvSpPr>
        <p:spPr>
          <a:xfrm>
            <a:off x="6029787" y="1057767"/>
            <a:ext cx="878767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Winden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2677FFA-1AE9-EBBE-E588-5D2413153C5B}"/>
              </a:ext>
            </a:extLst>
          </p:cNvPr>
          <p:cNvSpPr txBox="1"/>
          <p:nvPr/>
        </p:nvSpPr>
        <p:spPr>
          <a:xfrm>
            <a:off x="3231647" y="940647"/>
            <a:ext cx="1289134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Hergersweiler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80C403B-9301-F887-A429-FDEC699809F3}"/>
              </a:ext>
            </a:extLst>
          </p:cNvPr>
          <p:cNvSpPr txBox="1"/>
          <p:nvPr/>
        </p:nvSpPr>
        <p:spPr>
          <a:xfrm>
            <a:off x="3404257" y="5069097"/>
            <a:ext cx="1255472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Freckenfeld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F1295EF-1DC1-E491-E530-BD3A89CE4142}"/>
              </a:ext>
            </a:extLst>
          </p:cNvPr>
          <p:cNvSpPr txBox="1"/>
          <p:nvPr/>
        </p:nvSpPr>
        <p:spPr>
          <a:xfrm>
            <a:off x="5878784" y="1764468"/>
            <a:ext cx="28908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Erweiterung:</a:t>
            </a:r>
          </a:p>
          <a:p>
            <a:pPr algn="ctr"/>
            <a:r>
              <a:rPr lang="de-DE" sz="1400" dirty="0">
                <a:solidFill>
                  <a:srgbClr val="FF0000"/>
                </a:solidFill>
              </a:rPr>
              <a:t>3 Windräder à 7,2  MW: 21,6MW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A6644B97-CE4E-E4C5-6180-F49D286890A8}"/>
              </a:ext>
            </a:extLst>
          </p:cNvPr>
          <p:cNvSpPr/>
          <p:nvPr/>
        </p:nvSpPr>
        <p:spPr bwMode="auto">
          <a:xfrm>
            <a:off x="557783" y="898964"/>
            <a:ext cx="7922323" cy="1476566"/>
          </a:xfrm>
          <a:custGeom>
            <a:avLst/>
            <a:gdLst>
              <a:gd name="connsiteX0" fmla="*/ 0 w 8403336"/>
              <a:gd name="connsiteY0" fmla="*/ 758952 h 1508760"/>
              <a:gd name="connsiteX1" fmla="*/ 1097280 w 8403336"/>
              <a:gd name="connsiteY1" fmla="*/ 868680 h 1508760"/>
              <a:gd name="connsiteX2" fmla="*/ 2139696 w 8403336"/>
              <a:gd name="connsiteY2" fmla="*/ 768096 h 1508760"/>
              <a:gd name="connsiteX3" fmla="*/ 2715768 w 8403336"/>
              <a:gd name="connsiteY3" fmla="*/ 484632 h 1508760"/>
              <a:gd name="connsiteX4" fmla="*/ 3355848 w 8403336"/>
              <a:gd name="connsiteY4" fmla="*/ 356616 h 1508760"/>
              <a:gd name="connsiteX5" fmla="*/ 3429000 w 8403336"/>
              <a:gd name="connsiteY5" fmla="*/ 1435608 h 1508760"/>
              <a:gd name="connsiteX6" fmla="*/ 4434840 w 8403336"/>
              <a:gd name="connsiteY6" fmla="*/ 1481328 h 1508760"/>
              <a:gd name="connsiteX7" fmla="*/ 5477256 w 8403336"/>
              <a:gd name="connsiteY7" fmla="*/ 1508760 h 1508760"/>
              <a:gd name="connsiteX8" fmla="*/ 5605272 w 8403336"/>
              <a:gd name="connsiteY8" fmla="*/ 576072 h 1508760"/>
              <a:gd name="connsiteX9" fmla="*/ 8266176 w 8403336"/>
              <a:gd name="connsiteY9" fmla="*/ 722376 h 1508760"/>
              <a:gd name="connsiteX10" fmla="*/ 8403336 w 8403336"/>
              <a:gd name="connsiteY10" fmla="*/ 0 h 1508760"/>
              <a:gd name="connsiteX0" fmla="*/ 0 w 8403336"/>
              <a:gd name="connsiteY0" fmla="*/ 758952 h 1508760"/>
              <a:gd name="connsiteX1" fmla="*/ 1097280 w 8403336"/>
              <a:gd name="connsiteY1" fmla="*/ 868680 h 1508760"/>
              <a:gd name="connsiteX2" fmla="*/ 2139696 w 8403336"/>
              <a:gd name="connsiteY2" fmla="*/ 768096 h 1508760"/>
              <a:gd name="connsiteX3" fmla="*/ 2715768 w 8403336"/>
              <a:gd name="connsiteY3" fmla="*/ 484632 h 1508760"/>
              <a:gd name="connsiteX4" fmla="*/ 3355848 w 8403336"/>
              <a:gd name="connsiteY4" fmla="*/ 356616 h 1508760"/>
              <a:gd name="connsiteX5" fmla="*/ 3390329 w 8403336"/>
              <a:gd name="connsiteY5" fmla="*/ 896493 h 1508760"/>
              <a:gd name="connsiteX6" fmla="*/ 3429000 w 8403336"/>
              <a:gd name="connsiteY6" fmla="*/ 1435608 h 1508760"/>
              <a:gd name="connsiteX7" fmla="*/ 4434840 w 8403336"/>
              <a:gd name="connsiteY7" fmla="*/ 1481328 h 1508760"/>
              <a:gd name="connsiteX8" fmla="*/ 5477256 w 8403336"/>
              <a:gd name="connsiteY8" fmla="*/ 1508760 h 1508760"/>
              <a:gd name="connsiteX9" fmla="*/ 5605272 w 8403336"/>
              <a:gd name="connsiteY9" fmla="*/ 576072 h 1508760"/>
              <a:gd name="connsiteX10" fmla="*/ 8266176 w 8403336"/>
              <a:gd name="connsiteY10" fmla="*/ 722376 h 1508760"/>
              <a:gd name="connsiteX11" fmla="*/ 8403336 w 8403336"/>
              <a:gd name="connsiteY11" fmla="*/ 0 h 1508760"/>
              <a:gd name="connsiteX0" fmla="*/ 0 w 8403336"/>
              <a:gd name="connsiteY0" fmla="*/ 758952 h 1508760"/>
              <a:gd name="connsiteX1" fmla="*/ 1097280 w 8403336"/>
              <a:gd name="connsiteY1" fmla="*/ 868680 h 1508760"/>
              <a:gd name="connsiteX2" fmla="*/ 2139696 w 8403336"/>
              <a:gd name="connsiteY2" fmla="*/ 768096 h 1508760"/>
              <a:gd name="connsiteX3" fmla="*/ 2715768 w 8403336"/>
              <a:gd name="connsiteY3" fmla="*/ 484632 h 1508760"/>
              <a:gd name="connsiteX4" fmla="*/ 3355848 w 8403336"/>
              <a:gd name="connsiteY4" fmla="*/ 356616 h 1508760"/>
              <a:gd name="connsiteX5" fmla="*/ 3423667 w 8403336"/>
              <a:gd name="connsiteY5" fmla="*/ 886968 h 1508760"/>
              <a:gd name="connsiteX6" fmla="*/ 3429000 w 8403336"/>
              <a:gd name="connsiteY6" fmla="*/ 1435608 h 1508760"/>
              <a:gd name="connsiteX7" fmla="*/ 4434840 w 8403336"/>
              <a:gd name="connsiteY7" fmla="*/ 1481328 h 1508760"/>
              <a:gd name="connsiteX8" fmla="*/ 5477256 w 8403336"/>
              <a:gd name="connsiteY8" fmla="*/ 1508760 h 1508760"/>
              <a:gd name="connsiteX9" fmla="*/ 5605272 w 8403336"/>
              <a:gd name="connsiteY9" fmla="*/ 576072 h 1508760"/>
              <a:gd name="connsiteX10" fmla="*/ 8266176 w 8403336"/>
              <a:gd name="connsiteY10" fmla="*/ 722376 h 1508760"/>
              <a:gd name="connsiteX11" fmla="*/ 8403336 w 8403336"/>
              <a:gd name="connsiteY11" fmla="*/ 0 h 1508760"/>
              <a:gd name="connsiteX0" fmla="*/ 0 w 8403336"/>
              <a:gd name="connsiteY0" fmla="*/ 758952 h 1508760"/>
              <a:gd name="connsiteX1" fmla="*/ 1097280 w 8403336"/>
              <a:gd name="connsiteY1" fmla="*/ 868680 h 1508760"/>
              <a:gd name="connsiteX2" fmla="*/ 2139696 w 8403336"/>
              <a:gd name="connsiteY2" fmla="*/ 744283 h 1508760"/>
              <a:gd name="connsiteX3" fmla="*/ 2715768 w 8403336"/>
              <a:gd name="connsiteY3" fmla="*/ 484632 h 1508760"/>
              <a:gd name="connsiteX4" fmla="*/ 3355848 w 8403336"/>
              <a:gd name="connsiteY4" fmla="*/ 356616 h 1508760"/>
              <a:gd name="connsiteX5" fmla="*/ 3423667 w 8403336"/>
              <a:gd name="connsiteY5" fmla="*/ 886968 h 1508760"/>
              <a:gd name="connsiteX6" fmla="*/ 3429000 w 8403336"/>
              <a:gd name="connsiteY6" fmla="*/ 1435608 h 1508760"/>
              <a:gd name="connsiteX7" fmla="*/ 4434840 w 8403336"/>
              <a:gd name="connsiteY7" fmla="*/ 1481328 h 1508760"/>
              <a:gd name="connsiteX8" fmla="*/ 5477256 w 8403336"/>
              <a:gd name="connsiteY8" fmla="*/ 1508760 h 1508760"/>
              <a:gd name="connsiteX9" fmla="*/ 5605272 w 8403336"/>
              <a:gd name="connsiteY9" fmla="*/ 576072 h 1508760"/>
              <a:gd name="connsiteX10" fmla="*/ 8266176 w 8403336"/>
              <a:gd name="connsiteY10" fmla="*/ 722376 h 1508760"/>
              <a:gd name="connsiteX11" fmla="*/ 8403336 w 8403336"/>
              <a:gd name="connsiteY11" fmla="*/ 0 h 1508760"/>
              <a:gd name="connsiteX0" fmla="*/ 0 w 8403336"/>
              <a:gd name="connsiteY0" fmla="*/ 758952 h 1508760"/>
              <a:gd name="connsiteX1" fmla="*/ 1097280 w 8403336"/>
              <a:gd name="connsiteY1" fmla="*/ 868680 h 1508760"/>
              <a:gd name="connsiteX2" fmla="*/ 2006346 w 8403336"/>
              <a:gd name="connsiteY2" fmla="*/ 739520 h 1508760"/>
              <a:gd name="connsiteX3" fmla="*/ 2715768 w 8403336"/>
              <a:gd name="connsiteY3" fmla="*/ 484632 h 1508760"/>
              <a:gd name="connsiteX4" fmla="*/ 3355848 w 8403336"/>
              <a:gd name="connsiteY4" fmla="*/ 356616 h 1508760"/>
              <a:gd name="connsiteX5" fmla="*/ 3423667 w 8403336"/>
              <a:gd name="connsiteY5" fmla="*/ 886968 h 1508760"/>
              <a:gd name="connsiteX6" fmla="*/ 3429000 w 8403336"/>
              <a:gd name="connsiteY6" fmla="*/ 1435608 h 1508760"/>
              <a:gd name="connsiteX7" fmla="*/ 4434840 w 8403336"/>
              <a:gd name="connsiteY7" fmla="*/ 1481328 h 1508760"/>
              <a:gd name="connsiteX8" fmla="*/ 5477256 w 8403336"/>
              <a:gd name="connsiteY8" fmla="*/ 1508760 h 1508760"/>
              <a:gd name="connsiteX9" fmla="*/ 5605272 w 8403336"/>
              <a:gd name="connsiteY9" fmla="*/ 576072 h 1508760"/>
              <a:gd name="connsiteX10" fmla="*/ 8266176 w 8403336"/>
              <a:gd name="connsiteY10" fmla="*/ 722376 h 1508760"/>
              <a:gd name="connsiteX11" fmla="*/ 8403336 w 8403336"/>
              <a:gd name="connsiteY11" fmla="*/ 0 h 1508760"/>
              <a:gd name="connsiteX0" fmla="*/ 0 w 8403336"/>
              <a:gd name="connsiteY0" fmla="*/ 758952 h 1508760"/>
              <a:gd name="connsiteX1" fmla="*/ 1097280 w 8403336"/>
              <a:gd name="connsiteY1" fmla="*/ 868680 h 1508760"/>
              <a:gd name="connsiteX2" fmla="*/ 2006346 w 8403336"/>
              <a:gd name="connsiteY2" fmla="*/ 739520 h 1508760"/>
              <a:gd name="connsiteX3" fmla="*/ 2520506 w 8403336"/>
              <a:gd name="connsiteY3" fmla="*/ 498920 h 1508760"/>
              <a:gd name="connsiteX4" fmla="*/ 3355848 w 8403336"/>
              <a:gd name="connsiteY4" fmla="*/ 356616 h 1508760"/>
              <a:gd name="connsiteX5" fmla="*/ 3423667 w 8403336"/>
              <a:gd name="connsiteY5" fmla="*/ 886968 h 1508760"/>
              <a:gd name="connsiteX6" fmla="*/ 3429000 w 8403336"/>
              <a:gd name="connsiteY6" fmla="*/ 1435608 h 1508760"/>
              <a:gd name="connsiteX7" fmla="*/ 4434840 w 8403336"/>
              <a:gd name="connsiteY7" fmla="*/ 1481328 h 1508760"/>
              <a:gd name="connsiteX8" fmla="*/ 5477256 w 8403336"/>
              <a:gd name="connsiteY8" fmla="*/ 1508760 h 1508760"/>
              <a:gd name="connsiteX9" fmla="*/ 5605272 w 8403336"/>
              <a:gd name="connsiteY9" fmla="*/ 576072 h 1508760"/>
              <a:gd name="connsiteX10" fmla="*/ 8266176 w 8403336"/>
              <a:gd name="connsiteY10" fmla="*/ 722376 h 1508760"/>
              <a:gd name="connsiteX11" fmla="*/ 8403336 w 8403336"/>
              <a:gd name="connsiteY11" fmla="*/ 0 h 1508760"/>
              <a:gd name="connsiteX0" fmla="*/ 0 w 8403336"/>
              <a:gd name="connsiteY0" fmla="*/ 758952 h 1508760"/>
              <a:gd name="connsiteX1" fmla="*/ 1097280 w 8403336"/>
              <a:gd name="connsiteY1" fmla="*/ 868680 h 1508760"/>
              <a:gd name="connsiteX2" fmla="*/ 2006346 w 8403336"/>
              <a:gd name="connsiteY2" fmla="*/ 739520 h 1508760"/>
              <a:gd name="connsiteX3" fmla="*/ 2520506 w 8403336"/>
              <a:gd name="connsiteY3" fmla="*/ 498920 h 1508760"/>
              <a:gd name="connsiteX4" fmla="*/ 3141536 w 8403336"/>
              <a:gd name="connsiteY4" fmla="*/ 366141 h 1508760"/>
              <a:gd name="connsiteX5" fmla="*/ 3423667 w 8403336"/>
              <a:gd name="connsiteY5" fmla="*/ 886968 h 1508760"/>
              <a:gd name="connsiteX6" fmla="*/ 3429000 w 8403336"/>
              <a:gd name="connsiteY6" fmla="*/ 1435608 h 1508760"/>
              <a:gd name="connsiteX7" fmla="*/ 4434840 w 8403336"/>
              <a:gd name="connsiteY7" fmla="*/ 1481328 h 1508760"/>
              <a:gd name="connsiteX8" fmla="*/ 5477256 w 8403336"/>
              <a:gd name="connsiteY8" fmla="*/ 1508760 h 1508760"/>
              <a:gd name="connsiteX9" fmla="*/ 5605272 w 8403336"/>
              <a:gd name="connsiteY9" fmla="*/ 576072 h 1508760"/>
              <a:gd name="connsiteX10" fmla="*/ 8266176 w 8403336"/>
              <a:gd name="connsiteY10" fmla="*/ 722376 h 1508760"/>
              <a:gd name="connsiteX11" fmla="*/ 8403336 w 8403336"/>
              <a:gd name="connsiteY11" fmla="*/ 0 h 1508760"/>
              <a:gd name="connsiteX0" fmla="*/ 0 w 8403336"/>
              <a:gd name="connsiteY0" fmla="*/ 758952 h 1508760"/>
              <a:gd name="connsiteX1" fmla="*/ 1097280 w 8403336"/>
              <a:gd name="connsiteY1" fmla="*/ 868680 h 1508760"/>
              <a:gd name="connsiteX2" fmla="*/ 2006346 w 8403336"/>
              <a:gd name="connsiteY2" fmla="*/ 739520 h 1508760"/>
              <a:gd name="connsiteX3" fmla="*/ 2520506 w 8403336"/>
              <a:gd name="connsiteY3" fmla="*/ 498920 h 1508760"/>
              <a:gd name="connsiteX4" fmla="*/ 3141536 w 8403336"/>
              <a:gd name="connsiteY4" fmla="*/ 366141 h 1508760"/>
              <a:gd name="connsiteX5" fmla="*/ 3218880 w 8403336"/>
              <a:gd name="connsiteY5" fmla="*/ 906018 h 1508760"/>
              <a:gd name="connsiteX6" fmla="*/ 3429000 w 8403336"/>
              <a:gd name="connsiteY6" fmla="*/ 1435608 h 1508760"/>
              <a:gd name="connsiteX7" fmla="*/ 4434840 w 8403336"/>
              <a:gd name="connsiteY7" fmla="*/ 1481328 h 1508760"/>
              <a:gd name="connsiteX8" fmla="*/ 5477256 w 8403336"/>
              <a:gd name="connsiteY8" fmla="*/ 1508760 h 1508760"/>
              <a:gd name="connsiteX9" fmla="*/ 5605272 w 8403336"/>
              <a:gd name="connsiteY9" fmla="*/ 576072 h 1508760"/>
              <a:gd name="connsiteX10" fmla="*/ 8266176 w 8403336"/>
              <a:gd name="connsiteY10" fmla="*/ 722376 h 1508760"/>
              <a:gd name="connsiteX11" fmla="*/ 8403336 w 8403336"/>
              <a:gd name="connsiteY11" fmla="*/ 0 h 1508760"/>
              <a:gd name="connsiteX0" fmla="*/ 0 w 8403336"/>
              <a:gd name="connsiteY0" fmla="*/ 758952 h 1508760"/>
              <a:gd name="connsiteX1" fmla="*/ 1097280 w 8403336"/>
              <a:gd name="connsiteY1" fmla="*/ 868680 h 1508760"/>
              <a:gd name="connsiteX2" fmla="*/ 2006346 w 8403336"/>
              <a:gd name="connsiteY2" fmla="*/ 739520 h 1508760"/>
              <a:gd name="connsiteX3" fmla="*/ 2520506 w 8403336"/>
              <a:gd name="connsiteY3" fmla="*/ 498920 h 1508760"/>
              <a:gd name="connsiteX4" fmla="*/ 3141536 w 8403336"/>
              <a:gd name="connsiteY4" fmla="*/ 366141 h 1508760"/>
              <a:gd name="connsiteX5" fmla="*/ 3218880 w 8403336"/>
              <a:gd name="connsiteY5" fmla="*/ 906018 h 1508760"/>
              <a:gd name="connsiteX6" fmla="*/ 3233738 w 8403336"/>
              <a:gd name="connsiteY6" fmla="*/ 1392746 h 1508760"/>
              <a:gd name="connsiteX7" fmla="*/ 4434840 w 8403336"/>
              <a:gd name="connsiteY7" fmla="*/ 1481328 h 1508760"/>
              <a:gd name="connsiteX8" fmla="*/ 5477256 w 8403336"/>
              <a:gd name="connsiteY8" fmla="*/ 1508760 h 1508760"/>
              <a:gd name="connsiteX9" fmla="*/ 5605272 w 8403336"/>
              <a:gd name="connsiteY9" fmla="*/ 576072 h 1508760"/>
              <a:gd name="connsiteX10" fmla="*/ 8266176 w 8403336"/>
              <a:gd name="connsiteY10" fmla="*/ 722376 h 1508760"/>
              <a:gd name="connsiteX11" fmla="*/ 8403336 w 8403336"/>
              <a:gd name="connsiteY11" fmla="*/ 0 h 1508760"/>
              <a:gd name="connsiteX0" fmla="*/ 0 w 8403336"/>
              <a:gd name="connsiteY0" fmla="*/ 758952 h 1481328"/>
              <a:gd name="connsiteX1" fmla="*/ 1097280 w 8403336"/>
              <a:gd name="connsiteY1" fmla="*/ 868680 h 1481328"/>
              <a:gd name="connsiteX2" fmla="*/ 2006346 w 8403336"/>
              <a:gd name="connsiteY2" fmla="*/ 739520 h 1481328"/>
              <a:gd name="connsiteX3" fmla="*/ 2520506 w 8403336"/>
              <a:gd name="connsiteY3" fmla="*/ 498920 h 1481328"/>
              <a:gd name="connsiteX4" fmla="*/ 3141536 w 8403336"/>
              <a:gd name="connsiteY4" fmla="*/ 366141 h 1481328"/>
              <a:gd name="connsiteX5" fmla="*/ 3218880 w 8403336"/>
              <a:gd name="connsiteY5" fmla="*/ 906018 h 1481328"/>
              <a:gd name="connsiteX6" fmla="*/ 3233738 w 8403336"/>
              <a:gd name="connsiteY6" fmla="*/ 1392746 h 1481328"/>
              <a:gd name="connsiteX7" fmla="*/ 4434840 w 8403336"/>
              <a:gd name="connsiteY7" fmla="*/ 1481328 h 1481328"/>
              <a:gd name="connsiteX8" fmla="*/ 5153406 w 8403336"/>
              <a:gd name="connsiteY8" fmla="*/ 1480185 h 1481328"/>
              <a:gd name="connsiteX9" fmla="*/ 5605272 w 8403336"/>
              <a:gd name="connsiteY9" fmla="*/ 576072 h 1481328"/>
              <a:gd name="connsiteX10" fmla="*/ 8266176 w 8403336"/>
              <a:gd name="connsiteY10" fmla="*/ 722376 h 1481328"/>
              <a:gd name="connsiteX11" fmla="*/ 8403336 w 8403336"/>
              <a:gd name="connsiteY11" fmla="*/ 0 h 1481328"/>
              <a:gd name="connsiteX0" fmla="*/ 0 w 8403336"/>
              <a:gd name="connsiteY0" fmla="*/ 758952 h 1481328"/>
              <a:gd name="connsiteX1" fmla="*/ 1097280 w 8403336"/>
              <a:gd name="connsiteY1" fmla="*/ 868680 h 1481328"/>
              <a:gd name="connsiteX2" fmla="*/ 2006346 w 8403336"/>
              <a:gd name="connsiteY2" fmla="*/ 739520 h 1481328"/>
              <a:gd name="connsiteX3" fmla="*/ 2520506 w 8403336"/>
              <a:gd name="connsiteY3" fmla="*/ 498920 h 1481328"/>
              <a:gd name="connsiteX4" fmla="*/ 3141536 w 8403336"/>
              <a:gd name="connsiteY4" fmla="*/ 366141 h 1481328"/>
              <a:gd name="connsiteX5" fmla="*/ 3218880 w 8403336"/>
              <a:gd name="connsiteY5" fmla="*/ 906018 h 1481328"/>
              <a:gd name="connsiteX6" fmla="*/ 3233738 w 8403336"/>
              <a:gd name="connsiteY6" fmla="*/ 1392746 h 1481328"/>
              <a:gd name="connsiteX7" fmla="*/ 4434840 w 8403336"/>
              <a:gd name="connsiteY7" fmla="*/ 1481328 h 1481328"/>
              <a:gd name="connsiteX8" fmla="*/ 5153406 w 8403336"/>
              <a:gd name="connsiteY8" fmla="*/ 1480185 h 1481328"/>
              <a:gd name="connsiteX9" fmla="*/ 5267135 w 8403336"/>
              <a:gd name="connsiteY9" fmla="*/ 590359 h 1481328"/>
              <a:gd name="connsiteX10" fmla="*/ 8266176 w 8403336"/>
              <a:gd name="connsiteY10" fmla="*/ 722376 h 1481328"/>
              <a:gd name="connsiteX11" fmla="*/ 8403336 w 8403336"/>
              <a:gd name="connsiteY11" fmla="*/ 0 h 1481328"/>
              <a:gd name="connsiteX0" fmla="*/ 0 w 8403336"/>
              <a:gd name="connsiteY0" fmla="*/ 758952 h 1481328"/>
              <a:gd name="connsiteX1" fmla="*/ 1097280 w 8403336"/>
              <a:gd name="connsiteY1" fmla="*/ 868680 h 1481328"/>
              <a:gd name="connsiteX2" fmla="*/ 2006346 w 8403336"/>
              <a:gd name="connsiteY2" fmla="*/ 739520 h 1481328"/>
              <a:gd name="connsiteX3" fmla="*/ 2520506 w 8403336"/>
              <a:gd name="connsiteY3" fmla="*/ 498920 h 1481328"/>
              <a:gd name="connsiteX4" fmla="*/ 3141536 w 8403336"/>
              <a:gd name="connsiteY4" fmla="*/ 366141 h 1481328"/>
              <a:gd name="connsiteX5" fmla="*/ 3218880 w 8403336"/>
              <a:gd name="connsiteY5" fmla="*/ 906018 h 1481328"/>
              <a:gd name="connsiteX6" fmla="*/ 3233738 w 8403336"/>
              <a:gd name="connsiteY6" fmla="*/ 1392746 h 1481328"/>
              <a:gd name="connsiteX7" fmla="*/ 4434840 w 8403336"/>
              <a:gd name="connsiteY7" fmla="*/ 1481328 h 1481328"/>
              <a:gd name="connsiteX8" fmla="*/ 5153406 w 8403336"/>
              <a:gd name="connsiteY8" fmla="*/ 1480185 h 1481328"/>
              <a:gd name="connsiteX9" fmla="*/ 5267135 w 8403336"/>
              <a:gd name="connsiteY9" fmla="*/ 590359 h 1481328"/>
              <a:gd name="connsiteX10" fmla="*/ 7785163 w 8403336"/>
              <a:gd name="connsiteY10" fmla="*/ 712851 h 1481328"/>
              <a:gd name="connsiteX11" fmla="*/ 8403336 w 8403336"/>
              <a:gd name="connsiteY11" fmla="*/ 0 h 1481328"/>
              <a:gd name="connsiteX0" fmla="*/ 0 w 7922323"/>
              <a:gd name="connsiteY0" fmla="*/ 754190 h 1476566"/>
              <a:gd name="connsiteX1" fmla="*/ 1097280 w 7922323"/>
              <a:gd name="connsiteY1" fmla="*/ 863918 h 1476566"/>
              <a:gd name="connsiteX2" fmla="*/ 2006346 w 7922323"/>
              <a:gd name="connsiteY2" fmla="*/ 734758 h 1476566"/>
              <a:gd name="connsiteX3" fmla="*/ 2520506 w 7922323"/>
              <a:gd name="connsiteY3" fmla="*/ 494158 h 1476566"/>
              <a:gd name="connsiteX4" fmla="*/ 3141536 w 7922323"/>
              <a:gd name="connsiteY4" fmla="*/ 361379 h 1476566"/>
              <a:gd name="connsiteX5" fmla="*/ 3218880 w 7922323"/>
              <a:gd name="connsiteY5" fmla="*/ 901256 h 1476566"/>
              <a:gd name="connsiteX6" fmla="*/ 3233738 w 7922323"/>
              <a:gd name="connsiteY6" fmla="*/ 1387984 h 1476566"/>
              <a:gd name="connsiteX7" fmla="*/ 4434840 w 7922323"/>
              <a:gd name="connsiteY7" fmla="*/ 1476566 h 1476566"/>
              <a:gd name="connsiteX8" fmla="*/ 5153406 w 7922323"/>
              <a:gd name="connsiteY8" fmla="*/ 1475423 h 1476566"/>
              <a:gd name="connsiteX9" fmla="*/ 5267135 w 7922323"/>
              <a:gd name="connsiteY9" fmla="*/ 585597 h 1476566"/>
              <a:gd name="connsiteX10" fmla="*/ 7785163 w 7922323"/>
              <a:gd name="connsiteY10" fmla="*/ 708089 h 1476566"/>
              <a:gd name="connsiteX11" fmla="*/ 7922323 w 7922323"/>
              <a:gd name="connsiteY11" fmla="*/ 0 h 147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22323" h="1476566">
                <a:moveTo>
                  <a:pt x="0" y="754190"/>
                </a:moveTo>
                <a:lnTo>
                  <a:pt x="1097280" y="863918"/>
                </a:lnTo>
                <a:lnTo>
                  <a:pt x="2006346" y="734758"/>
                </a:lnTo>
                <a:lnTo>
                  <a:pt x="2520506" y="494158"/>
                </a:lnTo>
                <a:lnTo>
                  <a:pt x="3141536" y="361379"/>
                </a:lnTo>
                <a:lnTo>
                  <a:pt x="3218880" y="901256"/>
                </a:lnTo>
                <a:cubicBezTo>
                  <a:pt x="3220658" y="1084136"/>
                  <a:pt x="3231960" y="1205104"/>
                  <a:pt x="3233738" y="1387984"/>
                </a:cubicBezTo>
                <a:lnTo>
                  <a:pt x="4434840" y="1476566"/>
                </a:lnTo>
                <a:lnTo>
                  <a:pt x="5153406" y="1475423"/>
                </a:lnTo>
                <a:lnTo>
                  <a:pt x="5267135" y="585597"/>
                </a:lnTo>
                <a:lnTo>
                  <a:pt x="7785163" y="708089"/>
                </a:lnTo>
                <a:lnTo>
                  <a:pt x="7922323" y="0"/>
                </a:ln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4E5EF07E-B8C7-D1A6-3C75-1B19950EF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60464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Windpark soll in Richtung Winden und </a:t>
            </a:r>
            <a:r>
              <a:rPr lang="de-DE" altLang="de-DE" sz="1800" dirty="0" err="1">
                <a:solidFill>
                  <a:srgbClr val="00B050"/>
                </a:solidFill>
              </a:rPr>
              <a:t>Hergersweiler</a:t>
            </a:r>
            <a:r>
              <a:rPr lang="de-DE" altLang="de-DE" sz="1800" dirty="0">
                <a:solidFill>
                  <a:srgbClr val="00B050"/>
                </a:solidFill>
              </a:rPr>
              <a:t> erweitert werten!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Gesamtleistung von 19.8 auf 41,4 MW!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C1DB0B1-7274-8050-5147-26D9CFE9972A}"/>
              </a:ext>
            </a:extLst>
          </p:cNvPr>
          <p:cNvGrpSpPr/>
          <p:nvPr/>
        </p:nvGrpSpPr>
        <p:grpSpPr>
          <a:xfrm>
            <a:off x="7398004" y="4887260"/>
            <a:ext cx="1371600" cy="585109"/>
            <a:chOff x="8961120" y="3429000"/>
            <a:chExt cx="1371600" cy="585109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1980106-DF29-1160-E24F-0D352566F6F7}"/>
                </a:ext>
              </a:extLst>
            </p:cNvPr>
            <p:cNvSpPr/>
            <p:nvPr/>
          </p:nvSpPr>
          <p:spPr bwMode="auto">
            <a:xfrm>
              <a:off x="8961120" y="3429000"/>
              <a:ext cx="1371600" cy="58510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9B95F640-55A4-4254-8A54-60524E3480B7}"/>
                </a:ext>
              </a:extLst>
            </p:cNvPr>
            <p:cNvSpPr/>
            <p:nvPr/>
          </p:nvSpPr>
          <p:spPr bwMode="auto">
            <a:xfrm>
              <a:off x="9105900" y="3495675"/>
              <a:ext cx="184750" cy="184750"/>
            </a:xfrm>
            <a:prstGeom prst="rect">
              <a:avLst/>
            </a:prstGeom>
            <a:solidFill>
              <a:srgbClr val="FF6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9985676A-41E6-55E9-646C-8911D1B9814C}"/>
                </a:ext>
              </a:extLst>
            </p:cNvPr>
            <p:cNvSpPr/>
            <p:nvPr/>
          </p:nvSpPr>
          <p:spPr bwMode="auto">
            <a:xfrm>
              <a:off x="9105900" y="3765550"/>
              <a:ext cx="184750" cy="184750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2CB67D4-9823-DA40-FD70-8A06E6DEF6E7}"/>
                </a:ext>
              </a:extLst>
            </p:cNvPr>
            <p:cNvSpPr txBox="1"/>
            <p:nvPr/>
          </p:nvSpPr>
          <p:spPr>
            <a:xfrm>
              <a:off x="9290650" y="3434161"/>
              <a:ext cx="747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Bestand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2094AEB-D1C7-30EE-7539-2F214E0DCEE2}"/>
                </a:ext>
              </a:extLst>
            </p:cNvPr>
            <p:cNvSpPr txBox="1"/>
            <p:nvPr/>
          </p:nvSpPr>
          <p:spPr>
            <a:xfrm>
              <a:off x="9290650" y="3706332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Neu</a:t>
              </a:r>
            </a:p>
          </p:txBody>
        </p:sp>
      </p:grp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5BF92AEE-C18A-8668-0013-4CFE289D2DFA}"/>
              </a:ext>
            </a:extLst>
          </p:cNvPr>
          <p:cNvSpPr/>
          <p:nvPr/>
        </p:nvSpPr>
        <p:spPr bwMode="auto">
          <a:xfrm>
            <a:off x="4673727" y="914400"/>
            <a:ext cx="483489" cy="1426464"/>
          </a:xfrm>
          <a:custGeom>
            <a:avLst/>
            <a:gdLst>
              <a:gd name="connsiteX0" fmla="*/ 512064 w 512064"/>
              <a:gd name="connsiteY0" fmla="*/ 0 h 1426464"/>
              <a:gd name="connsiteX1" fmla="*/ 0 w 512064"/>
              <a:gd name="connsiteY1" fmla="*/ 164592 h 1426464"/>
              <a:gd name="connsiteX2" fmla="*/ 54864 w 512064"/>
              <a:gd name="connsiteY2" fmla="*/ 1426464 h 1426464"/>
              <a:gd name="connsiteX0" fmla="*/ 483489 w 483489"/>
              <a:gd name="connsiteY0" fmla="*/ 0 h 1426464"/>
              <a:gd name="connsiteX1" fmla="*/ 0 w 483489"/>
              <a:gd name="connsiteY1" fmla="*/ 162211 h 1426464"/>
              <a:gd name="connsiteX2" fmla="*/ 26289 w 483489"/>
              <a:gd name="connsiteY2" fmla="*/ 1426464 h 142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489" h="1426464">
                <a:moveTo>
                  <a:pt x="483489" y="0"/>
                </a:moveTo>
                <a:lnTo>
                  <a:pt x="0" y="162211"/>
                </a:lnTo>
                <a:cubicBezTo>
                  <a:pt x="18288" y="582835"/>
                  <a:pt x="8001" y="1005840"/>
                  <a:pt x="26289" y="1426464"/>
                </a:cubicBez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5822055-A447-500A-01C1-060E4E2B60C8}"/>
              </a:ext>
            </a:extLst>
          </p:cNvPr>
          <p:cNvGrpSpPr/>
          <p:nvPr/>
        </p:nvGrpSpPr>
        <p:grpSpPr>
          <a:xfrm>
            <a:off x="1456782" y="2483097"/>
            <a:ext cx="4219913" cy="2586000"/>
            <a:chOff x="1456782" y="2483097"/>
            <a:chExt cx="4219913" cy="2586000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CF8368C-18FE-8FAF-247B-120232BB4741}"/>
                </a:ext>
              </a:extLst>
            </p:cNvPr>
            <p:cNvSpPr txBox="1"/>
            <p:nvPr/>
          </p:nvSpPr>
          <p:spPr>
            <a:xfrm>
              <a:off x="2890594" y="4099622"/>
              <a:ext cx="278610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Bestand (Baujahr 2018):</a:t>
              </a:r>
            </a:p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6 Windräder à 3,3 MW: 19,8 MW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2F422C9-2DF9-3D7E-047E-AC93D2ED1830}"/>
                </a:ext>
              </a:extLst>
            </p:cNvPr>
            <p:cNvSpPr/>
            <p:nvPr/>
          </p:nvSpPr>
          <p:spPr bwMode="auto">
            <a:xfrm>
              <a:off x="1745834" y="2483097"/>
              <a:ext cx="155448" cy="15544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8120EA0-77F2-C489-AB22-B9BA788A5A7E}"/>
                </a:ext>
              </a:extLst>
            </p:cNvPr>
            <p:cNvSpPr/>
            <p:nvPr/>
          </p:nvSpPr>
          <p:spPr bwMode="auto">
            <a:xfrm>
              <a:off x="1456782" y="4012549"/>
              <a:ext cx="155448" cy="15544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DE9A2A56-3A26-4C73-D086-5D69F5C19A16}"/>
                </a:ext>
              </a:extLst>
            </p:cNvPr>
            <p:cNvSpPr/>
            <p:nvPr/>
          </p:nvSpPr>
          <p:spPr bwMode="auto">
            <a:xfrm>
              <a:off x="4031993" y="2850619"/>
              <a:ext cx="155448" cy="15544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2FB7748-AA89-2011-707C-DF6F7F7F2DD3}"/>
                </a:ext>
              </a:extLst>
            </p:cNvPr>
            <p:cNvSpPr/>
            <p:nvPr/>
          </p:nvSpPr>
          <p:spPr bwMode="auto">
            <a:xfrm>
              <a:off x="5306143" y="3759892"/>
              <a:ext cx="155448" cy="18759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F218079-9F28-5240-5875-D4902B1363C6}"/>
                </a:ext>
              </a:extLst>
            </p:cNvPr>
            <p:cNvSpPr/>
            <p:nvPr/>
          </p:nvSpPr>
          <p:spPr bwMode="auto">
            <a:xfrm>
              <a:off x="2503498" y="4567332"/>
              <a:ext cx="155448" cy="15544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93ABF5A-E1DE-CFD2-8C17-483D172D02BB}"/>
                </a:ext>
              </a:extLst>
            </p:cNvPr>
            <p:cNvSpPr/>
            <p:nvPr/>
          </p:nvSpPr>
          <p:spPr bwMode="auto">
            <a:xfrm>
              <a:off x="5370234" y="4913649"/>
              <a:ext cx="155448" cy="15544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70999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>
            <a:extLst>
              <a:ext uri="{FF2B5EF4-FFF2-40B4-BE49-F238E27FC236}">
                <a16:creationId xmlns:a16="http://schemas.microsoft.com/office/drawing/2014/main" id="{FBE52B72-9F42-C3AD-CE05-6F308A78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485" y="5958825"/>
            <a:ext cx="161948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FNP VG Kandel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A95E54-F478-0499-9C37-C456EE7F9A5A}"/>
              </a:ext>
            </a:extLst>
          </p:cNvPr>
          <p:cNvSpPr txBox="1"/>
          <p:nvPr/>
        </p:nvSpPr>
        <p:spPr>
          <a:xfrm>
            <a:off x="1073468" y="19742"/>
            <a:ext cx="8264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Windparks in der VG-Kandel mit  Lageplan und Ausbauleistung (2) </a:t>
            </a:r>
            <a:r>
              <a:rPr lang="de-DE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Minfeld</a:t>
            </a: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Repowering</a:t>
            </a: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Erweiterung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Text, Diagramm, Plan, Karte enthält.&#10;&#10;Automatisch generierte Beschreibung">
            <a:extLst>
              <a:ext uri="{FF2B5EF4-FFF2-40B4-BE49-F238E27FC236}">
                <a16:creationId xmlns:a16="http://schemas.microsoft.com/office/drawing/2014/main" id="{CAE261F8-FB4C-259A-6E30-72E74FACE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7311" r="26923" b="7689"/>
          <a:stretch/>
        </p:blipFill>
        <p:spPr>
          <a:xfrm>
            <a:off x="601478" y="853073"/>
            <a:ext cx="7140442" cy="5367866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1B69288-695D-E017-BB19-36A0E8613C6E}"/>
              </a:ext>
            </a:extLst>
          </p:cNvPr>
          <p:cNvGrpSpPr/>
          <p:nvPr/>
        </p:nvGrpSpPr>
        <p:grpSpPr>
          <a:xfrm>
            <a:off x="3101876" y="4330951"/>
            <a:ext cx="420308" cy="263633"/>
            <a:chOff x="8237527" y="3059083"/>
            <a:chExt cx="494906" cy="310424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A475E408-9319-A346-7A68-937953ACB266}"/>
                </a:ext>
              </a:extLst>
            </p:cNvPr>
            <p:cNvSpPr/>
            <p:nvPr/>
          </p:nvSpPr>
          <p:spPr bwMode="auto">
            <a:xfrm>
              <a:off x="8265990" y="3059083"/>
              <a:ext cx="420810" cy="305623"/>
            </a:xfrm>
            <a:prstGeom prst="roundRect">
              <a:avLst>
                <a:gd name="adj" fmla="val 13121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9895D958-EDBE-129E-D012-8414C4599D07}"/>
                </a:ext>
              </a:extLst>
            </p:cNvPr>
            <p:cNvSpPr/>
            <p:nvPr/>
          </p:nvSpPr>
          <p:spPr bwMode="auto">
            <a:xfrm>
              <a:off x="8290560" y="3078480"/>
              <a:ext cx="372428" cy="264746"/>
            </a:xfrm>
            <a:prstGeom prst="roundRect">
              <a:avLst>
                <a:gd name="adj" fmla="val 14978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7EF9B37-FF8C-170B-34BB-46D2306C2405}"/>
                </a:ext>
              </a:extLst>
            </p:cNvPr>
            <p:cNvSpPr txBox="1"/>
            <p:nvPr/>
          </p:nvSpPr>
          <p:spPr>
            <a:xfrm>
              <a:off x="8237527" y="3061465"/>
              <a:ext cx="494906" cy="308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427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85FD6C0-5A36-B17A-3E2D-5303794B5A07}"/>
              </a:ext>
            </a:extLst>
          </p:cNvPr>
          <p:cNvGrpSpPr/>
          <p:nvPr/>
        </p:nvGrpSpPr>
        <p:grpSpPr>
          <a:xfrm>
            <a:off x="5245743" y="3167390"/>
            <a:ext cx="506870" cy="261610"/>
            <a:chOff x="8814065" y="2559125"/>
            <a:chExt cx="506870" cy="261610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0DA80BBF-16BB-EEF9-47E0-DA7049B0A67A}"/>
                </a:ext>
              </a:extLst>
            </p:cNvPr>
            <p:cNvSpPr/>
            <p:nvPr/>
          </p:nvSpPr>
          <p:spPr bwMode="auto">
            <a:xfrm>
              <a:off x="8848126" y="2559610"/>
              <a:ext cx="429224" cy="259556"/>
            </a:xfrm>
            <a:prstGeom prst="roundRect">
              <a:avLst>
                <a:gd name="adj" fmla="val 13121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40341C99-7713-DE77-DA3C-57D71A6C15D5}"/>
                </a:ext>
              </a:extLst>
            </p:cNvPr>
            <p:cNvSpPr/>
            <p:nvPr/>
          </p:nvSpPr>
          <p:spPr bwMode="auto">
            <a:xfrm>
              <a:off x="8868992" y="2576083"/>
              <a:ext cx="389308" cy="224840"/>
            </a:xfrm>
            <a:prstGeom prst="roundRect">
              <a:avLst>
                <a:gd name="adj" fmla="val 14978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5D12C97-A02E-D9A4-8B78-C1EC875A8218}"/>
                </a:ext>
              </a:extLst>
            </p:cNvPr>
            <p:cNvSpPr txBox="1"/>
            <p:nvPr/>
          </p:nvSpPr>
          <p:spPr>
            <a:xfrm>
              <a:off x="8814065" y="2559125"/>
              <a:ext cx="5068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L548</a:t>
              </a: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05964365-EC94-90D8-4797-7FA6273D873B}"/>
              </a:ext>
            </a:extLst>
          </p:cNvPr>
          <p:cNvSpPr txBox="1"/>
          <p:nvPr/>
        </p:nvSpPr>
        <p:spPr>
          <a:xfrm>
            <a:off x="1724696" y="2944284"/>
            <a:ext cx="878767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Winden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321 ha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853C0CA-8990-B304-BB50-F3B0211D7607}"/>
              </a:ext>
            </a:extLst>
          </p:cNvPr>
          <p:cNvSpPr txBox="1"/>
          <p:nvPr/>
        </p:nvSpPr>
        <p:spPr>
          <a:xfrm>
            <a:off x="3881196" y="4239920"/>
            <a:ext cx="845103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Minfeld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841 ha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C534EC-5492-E38E-1C4E-C3F6EF841AFB}"/>
              </a:ext>
            </a:extLst>
          </p:cNvPr>
          <p:cNvSpPr txBox="1"/>
          <p:nvPr/>
        </p:nvSpPr>
        <p:spPr>
          <a:xfrm>
            <a:off x="927073" y="4613284"/>
            <a:ext cx="1255472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Freckenfeld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1.114 ha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BE4EFBBE-0B7A-C28C-3A30-2C28D5A82B3D}"/>
              </a:ext>
            </a:extLst>
          </p:cNvPr>
          <p:cNvSpPr/>
          <p:nvPr/>
        </p:nvSpPr>
        <p:spPr bwMode="auto">
          <a:xfrm>
            <a:off x="697707" y="1764506"/>
            <a:ext cx="3974305" cy="2543173"/>
          </a:xfrm>
          <a:custGeom>
            <a:avLst/>
            <a:gdLst>
              <a:gd name="connsiteX0" fmla="*/ 0 w 1438275"/>
              <a:gd name="connsiteY0" fmla="*/ 600075 h 600075"/>
              <a:gd name="connsiteX1" fmla="*/ 95250 w 1438275"/>
              <a:gd name="connsiteY1" fmla="*/ 266700 h 600075"/>
              <a:gd name="connsiteX2" fmla="*/ 1028700 w 1438275"/>
              <a:gd name="connsiteY2" fmla="*/ 309563 h 600075"/>
              <a:gd name="connsiteX3" fmla="*/ 1100138 w 1438275"/>
              <a:gd name="connsiteY3" fmla="*/ 0 h 600075"/>
              <a:gd name="connsiteX4" fmla="*/ 1438275 w 1438275"/>
              <a:gd name="connsiteY4" fmla="*/ 23813 h 600075"/>
              <a:gd name="connsiteX5" fmla="*/ 1438275 w 1438275"/>
              <a:gd name="connsiteY5" fmla="*/ 23813 h 600075"/>
              <a:gd name="connsiteX0" fmla="*/ 0 w 1381125"/>
              <a:gd name="connsiteY0" fmla="*/ 602457 h 602457"/>
              <a:gd name="connsiteX1" fmla="*/ 38100 w 1381125"/>
              <a:gd name="connsiteY1" fmla="*/ 266700 h 602457"/>
              <a:gd name="connsiteX2" fmla="*/ 971550 w 1381125"/>
              <a:gd name="connsiteY2" fmla="*/ 309563 h 602457"/>
              <a:gd name="connsiteX3" fmla="*/ 1042988 w 1381125"/>
              <a:gd name="connsiteY3" fmla="*/ 0 h 602457"/>
              <a:gd name="connsiteX4" fmla="*/ 1381125 w 1381125"/>
              <a:gd name="connsiteY4" fmla="*/ 23813 h 602457"/>
              <a:gd name="connsiteX5" fmla="*/ 1381125 w 1381125"/>
              <a:gd name="connsiteY5" fmla="*/ 23813 h 602457"/>
              <a:gd name="connsiteX0" fmla="*/ 0 w 1381125"/>
              <a:gd name="connsiteY0" fmla="*/ 602457 h 602457"/>
              <a:gd name="connsiteX1" fmla="*/ 9525 w 1381125"/>
              <a:gd name="connsiteY1" fmla="*/ 552450 h 602457"/>
              <a:gd name="connsiteX2" fmla="*/ 38100 w 1381125"/>
              <a:gd name="connsiteY2" fmla="*/ 266700 h 602457"/>
              <a:gd name="connsiteX3" fmla="*/ 971550 w 1381125"/>
              <a:gd name="connsiteY3" fmla="*/ 309563 h 602457"/>
              <a:gd name="connsiteX4" fmla="*/ 1042988 w 1381125"/>
              <a:gd name="connsiteY4" fmla="*/ 0 h 602457"/>
              <a:gd name="connsiteX5" fmla="*/ 1381125 w 1381125"/>
              <a:gd name="connsiteY5" fmla="*/ 23813 h 602457"/>
              <a:gd name="connsiteX6" fmla="*/ 1381125 w 1381125"/>
              <a:gd name="connsiteY6" fmla="*/ 23813 h 602457"/>
              <a:gd name="connsiteX0" fmla="*/ 0 w 2307431"/>
              <a:gd name="connsiteY0" fmla="*/ 592932 h 592932"/>
              <a:gd name="connsiteX1" fmla="*/ 935831 w 2307431"/>
              <a:gd name="connsiteY1" fmla="*/ 552450 h 592932"/>
              <a:gd name="connsiteX2" fmla="*/ 964406 w 2307431"/>
              <a:gd name="connsiteY2" fmla="*/ 266700 h 592932"/>
              <a:gd name="connsiteX3" fmla="*/ 1897856 w 2307431"/>
              <a:gd name="connsiteY3" fmla="*/ 309563 h 592932"/>
              <a:gd name="connsiteX4" fmla="*/ 1969294 w 2307431"/>
              <a:gd name="connsiteY4" fmla="*/ 0 h 592932"/>
              <a:gd name="connsiteX5" fmla="*/ 2307431 w 2307431"/>
              <a:gd name="connsiteY5" fmla="*/ 23813 h 592932"/>
              <a:gd name="connsiteX6" fmla="*/ 2307431 w 2307431"/>
              <a:gd name="connsiteY6" fmla="*/ 23813 h 592932"/>
              <a:gd name="connsiteX0" fmla="*/ 0 w 2307431"/>
              <a:gd name="connsiteY0" fmla="*/ 592932 h 602456"/>
              <a:gd name="connsiteX1" fmla="*/ 938212 w 2307431"/>
              <a:gd name="connsiteY1" fmla="*/ 602456 h 602456"/>
              <a:gd name="connsiteX2" fmla="*/ 964406 w 2307431"/>
              <a:gd name="connsiteY2" fmla="*/ 266700 h 602456"/>
              <a:gd name="connsiteX3" fmla="*/ 1897856 w 2307431"/>
              <a:gd name="connsiteY3" fmla="*/ 309563 h 602456"/>
              <a:gd name="connsiteX4" fmla="*/ 1969294 w 2307431"/>
              <a:gd name="connsiteY4" fmla="*/ 0 h 602456"/>
              <a:gd name="connsiteX5" fmla="*/ 2307431 w 2307431"/>
              <a:gd name="connsiteY5" fmla="*/ 23813 h 602456"/>
              <a:gd name="connsiteX6" fmla="*/ 2307431 w 2307431"/>
              <a:gd name="connsiteY6" fmla="*/ 23813 h 602456"/>
              <a:gd name="connsiteX0" fmla="*/ 0 w 1752599"/>
              <a:gd name="connsiteY0" fmla="*/ 590551 h 602456"/>
              <a:gd name="connsiteX1" fmla="*/ 383380 w 1752599"/>
              <a:gd name="connsiteY1" fmla="*/ 602456 h 602456"/>
              <a:gd name="connsiteX2" fmla="*/ 409574 w 1752599"/>
              <a:gd name="connsiteY2" fmla="*/ 266700 h 602456"/>
              <a:gd name="connsiteX3" fmla="*/ 1343024 w 1752599"/>
              <a:gd name="connsiteY3" fmla="*/ 309563 h 602456"/>
              <a:gd name="connsiteX4" fmla="*/ 1414462 w 1752599"/>
              <a:gd name="connsiteY4" fmla="*/ 0 h 602456"/>
              <a:gd name="connsiteX5" fmla="*/ 1752599 w 1752599"/>
              <a:gd name="connsiteY5" fmla="*/ 23813 h 602456"/>
              <a:gd name="connsiteX6" fmla="*/ 1752599 w 1752599"/>
              <a:gd name="connsiteY6" fmla="*/ 23813 h 602456"/>
              <a:gd name="connsiteX0" fmla="*/ 0 w 1978818"/>
              <a:gd name="connsiteY0" fmla="*/ 571501 h 602456"/>
              <a:gd name="connsiteX1" fmla="*/ 609599 w 1978818"/>
              <a:gd name="connsiteY1" fmla="*/ 602456 h 602456"/>
              <a:gd name="connsiteX2" fmla="*/ 635793 w 1978818"/>
              <a:gd name="connsiteY2" fmla="*/ 266700 h 602456"/>
              <a:gd name="connsiteX3" fmla="*/ 1569243 w 1978818"/>
              <a:gd name="connsiteY3" fmla="*/ 309563 h 602456"/>
              <a:gd name="connsiteX4" fmla="*/ 1640681 w 1978818"/>
              <a:gd name="connsiteY4" fmla="*/ 0 h 602456"/>
              <a:gd name="connsiteX5" fmla="*/ 1978818 w 1978818"/>
              <a:gd name="connsiteY5" fmla="*/ 23813 h 602456"/>
              <a:gd name="connsiteX6" fmla="*/ 1978818 w 1978818"/>
              <a:gd name="connsiteY6" fmla="*/ 23813 h 602456"/>
              <a:gd name="connsiteX0" fmla="*/ 0 w 1978818"/>
              <a:gd name="connsiteY0" fmla="*/ 571501 h 602456"/>
              <a:gd name="connsiteX1" fmla="*/ 609599 w 1978818"/>
              <a:gd name="connsiteY1" fmla="*/ 602456 h 602456"/>
              <a:gd name="connsiteX2" fmla="*/ 635793 w 1978818"/>
              <a:gd name="connsiteY2" fmla="*/ 266700 h 602456"/>
              <a:gd name="connsiteX3" fmla="*/ 1569243 w 1978818"/>
              <a:gd name="connsiteY3" fmla="*/ 309563 h 602456"/>
              <a:gd name="connsiteX4" fmla="*/ 1640681 w 1978818"/>
              <a:gd name="connsiteY4" fmla="*/ 0 h 602456"/>
              <a:gd name="connsiteX5" fmla="*/ 1978818 w 1978818"/>
              <a:gd name="connsiteY5" fmla="*/ 23813 h 602456"/>
              <a:gd name="connsiteX6" fmla="*/ 1969293 w 1978818"/>
              <a:gd name="connsiteY6" fmla="*/ 21432 h 602456"/>
              <a:gd name="connsiteX0" fmla="*/ 0 w 1978818"/>
              <a:gd name="connsiteY0" fmla="*/ 571501 h 602456"/>
              <a:gd name="connsiteX1" fmla="*/ 609599 w 1978818"/>
              <a:gd name="connsiteY1" fmla="*/ 602456 h 602456"/>
              <a:gd name="connsiteX2" fmla="*/ 635793 w 1978818"/>
              <a:gd name="connsiteY2" fmla="*/ 266700 h 602456"/>
              <a:gd name="connsiteX3" fmla="*/ 1569243 w 1978818"/>
              <a:gd name="connsiteY3" fmla="*/ 309563 h 602456"/>
              <a:gd name="connsiteX4" fmla="*/ 1640681 w 1978818"/>
              <a:gd name="connsiteY4" fmla="*/ 0 h 602456"/>
              <a:gd name="connsiteX5" fmla="*/ 1905793 w 1978818"/>
              <a:gd name="connsiteY5" fmla="*/ 19050 h 602456"/>
              <a:gd name="connsiteX6" fmla="*/ 1978818 w 1978818"/>
              <a:gd name="connsiteY6" fmla="*/ 23813 h 602456"/>
              <a:gd name="connsiteX7" fmla="*/ 1969293 w 1978818"/>
              <a:gd name="connsiteY7" fmla="*/ 21432 h 602456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1905793 w 3813968"/>
              <a:gd name="connsiteY5" fmla="*/ 1175543 h 1758949"/>
              <a:gd name="connsiteX6" fmla="*/ 1978818 w 3813968"/>
              <a:gd name="connsiteY6" fmla="*/ 1180306 h 1758949"/>
              <a:gd name="connsiteX7" fmla="*/ 3813968 w 3813968"/>
              <a:gd name="connsiteY7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1905793 w 3813968"/>
              <a:gd name="connsiteY5" fmla="*/ 1175543 h 1758949"/>
              <a:gd name="connsiteX6" fmla="*/ 2051843 w 3813968"/>
              <a:gd name="connsiteY6" fmla="*/ 1027906 h 1758949"/>
              <a:gd name="connsiteX7" fmla="*/ 3813968 w 3813968"/>
              <a:gd name="connsiteY7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51843 w 3813968"/>
              <a:gd name="connsiteY6" fmla="*/ 1027906 h 1758949"/>
              <a:gd name="connsiteX7" fmla="*/ 3813968 w 3813968"/>
              <a:gd name="connsiteY7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3813968 w 3813968"/>
              <a:gd name="connsiteY7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194718 w 3813968"/>
              <a:gd name="connsiteY7" fmla="*/ 946944 h 1758949"/>
              <a:gd name="connsiteX8" fmla="*/ 3813968 w 3813968"/>
              <a:gd name="connsiteY8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3813968 w 3813968"/>
              <a:gd name="connsiteY8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334418 w 3813968"/>
              <a:gd name="connsiteY8" fmla="*/ 892969 h 1758949"/>
              <a:gd name="connsiteX9" fmla="*/ 3813968 w 3813968"/>
              <a:gd name="connsiteY9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67619 h 1758949"/>
              <a:gd name="connsiteX9" fmla="*/ 3813968 w 3813968"/>
              <a:gd name="connsiteY9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3813968 w 3813968"/>
              <a:gd name="connsiteY9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502693 w 3813968"/>
              <a:gd name="connsiteY9" fmla="*/ 1026319 h 1758949"/>
              <a:gd name="connsiteX10" fmla="*/ 3813968 w 3813968"/>
              <a:gd name="connsiteY10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3813968 w 3813968"/>
              <a:gd name="connsiteY10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696368 w 3813968"/>
              <a:gd name="connsiteY10" fmla="*/ 997744 h 1758949"/>
              <a:gd name="connsiteX11" fmla="*/ 3813968 w 3813968"/>
              <a:gd name="connsiteY11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813968 w 3813968"/>
              <a:gd name="connsiteY11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2880518 w 3813968"/>
              <a:gd name="connsiteY11" fmla="*/ 318294 h 1758949"/>
              <a:gd name="connsiteX12" fmla="*/ 3813968 w 3813968"/>
              <a:gd name="connsiteY12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813968 w 3813968"/>
              <a:gd name="connsiteY12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617118 w 3813968"/>
              <a:gd name="connsiteY12" fmla="*/ 213519 h 1758949"/>
              <a:gd name="connsiteX13" fmla="*/ 3813968 w 3813968"/>
              <a:gd name="connsiteY13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813968 w 3813968"/>
              <a:gd name="connsiteY13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448049 w 3813968"/>
              <a:gd name="connsiteY13" fmla="*/ 268288 h 1758949"/>
              <a:gd name="connsiteX14" fmla="*/ 3813968 w 3813968"/>
              <a:gd name="connsiteY14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255167 w 3813968"/>
              <a:gd name="connsiteY13" fmla="*/ 237332 h 1758949"/>
              <a:gd name="connsiteX14" fmla="*/ 3813968 w 3813968"/>
              <a:gd name="connsiteY14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255167 w 3813968"/>
              <a:gd name="connsiteY13" fmla="*/ 237332 h 1758949"/>
              <a:gd name="connsiteX14" fmla="*/ 3481387 w 3813968"/>
              <a:gd name="connsiteY14" fmla="*/ 139700 h 1758949"/>
              <a:gd name="connsiteX15" fmla="*/ 3813968 w 3813968"/>
              <a:gd name="connsiteY15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255167 w 3813968"/>
              <a:gd name="connsiteY13" fmla="*/ 237332 h 1758949"/>
              <a:gd name="connsiteX14" fmla="*/ 3393281 w 3813968"/>
              <a:gd name="connsiteY14" fmla="*/ 261143 h 1758949"/>
              <a:gd name="connsiteX15" fmla="*/ 3813968 w 3813968"/>
              <a:gd name="connsiteY15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255167 w 3813968"/>
              <a:gd name="connsiteY13" fmla="*/ 237332 h 1758949"/>
              <a:gd name="connsiteX14" fmla="*/ 3393281 w 3813968"/>
              <a:gd name="connsiteY14" fmla="*/ 261143 h 1758949"/>
              <a:gd name="connsiteX15" fmla="*/ 3667124 w 3813968"/>
              <a:gd name="connsiteY15" fmla="*/ 96838 h 1758949"/>
              <a:gd name="connsiteX16" fmla="*/ 3813968 w 3813968"/>
              <a:gd name="connsiteY16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255167 w 3813968"/>
              <a:gd name="connsiteY13" fmla="*/ 237332 h 1758949"/>
              <a:gd name="connsiteX14" fmla="*/ 3393281 w 3813968"/>
              <a:gd name="connsiteY14" fmla="*/ 261143 h 1758949"/>
              <a:gd name="connsiteX15" fmla="*/ 3428999 w 3813968"/>
              <a:gd name="connsiteY15" fmla="*/ 68263 h 1758949"/>
              <a:gd name="connsiteX16" fmla="*/ 3813968 w 3813968"/>
              <a:gd name="connsiteY16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255167 w 3813968"/>
              <a:gd name="connsiteY13" fmla="*/ 237332 h 1758949"/>
              <a:gd name="connsiteX14" fmla="*/ 3393281 w 3813968"/>
              <a:gd name="connsiteY14" fmla="*/ 261143 h 1758949"/>
              <a:gd name="connsiteX15" fmla="*/ 3428999 w 3813968"/>
              <a:gd name="connsiteY15" fmla="*/ 68263 h 1758949"/>
              <a:gd name="connsiteX16" fmla="*/ 3657599 w 3813968"/>
              <a:gd name="connsiteY16" fmla="*/ 32544 h 1758949"/>
              <a:gd name="connsiteX17" fmla="*/ 3813968 w 3813968"/>
              <a:gd name="connsiteY17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255167 w 3813968"/>
              <a:gd name="connsiteY13" fmla="*/ 237332 h 1758949"/>
              <a:gd name="connsiteX14" fmla="*/ 3393281 w 3813968"/>
              <a:gd name="connsiteY14" fmla="*/ 261143 h 1758949"/>
              <a:gd name="connsiteX15" fmla="*/ 3428999 w 3813968"/>
              <a:gd name="connsiteY15" fmla="*/ 68263 h 1758949"/>
              <a:gd name="connsiteX16" fmla="*/ 3783805 w 3813968"/>
              <a:gd name="connsiteY16" fmla="*/ 168276 h 1758949"/>
              <a:gd name="connsiteX17" fmla="*/ 3813968 w 3813968"/>
              <a:gd name="connsiteY17" fmla="*/ 0 h 1758949"/>
              <a:gd name="connsiteX0" fmla="*/ 0 w 3813968"/>
              <a:gd name="connsiteY0" fmla="*/ 1727994 h 1758949"/>
              <a:gd name="connsiteX1" fmla="*/ 609599 w 3813968"/>
              <a:gd name="connsiteY1" fmla="*/ 1758949 h 1758949"/>
              <a:gd name="connsiteX2" fmla="*/ 635793 w 3813968"/>
              <a:gd name="connsiteY2" fmla="*/ 1423193 h 1758949"/>
              <a:gd name="connsiteX3" fmla="*/ 1569243 w 3813968"/>
              <a:gd name="connsiteY3" fmla="*/ 1466056 h 1758949"/>
              <a:gd name="connsiteX4" fmla="*/ 1640681 w 3813968"/>
              <a:gd name="connsiteY4" fmla="*/ 1156493 h 1758949"/>
              <a:gd name="connsiteX5" fmla="*/ 2004218 w 3813968"/>
              <a:gd name="connsiteY5" fmla="*/ 1197768 h 1758949"/>
              <a:gd name="connsiteX6" fmla="*/ 2039143 w 3813968"/>
              <a:gd name="connsiteY6" fmla="*/ 1031081 h 1758949"/>
              <a:gd name="connsiteX7" fmla="*/ 2077243 w 3813968"/>
              <a:gd name="connsiteY7" fmla="*/ 1045369 h 1758949"/>
              <a:gd name="connsiteX8" fmla="*/ 2175668 w 3813968"/>
              <a:gd name="connsiteY8" fmla="*/ 1283494 h 1758949"/>
              <a:gd name="connsiteX9" fmla="*/ 2442368 w 3813968"/>
              <a:gd name="connsiteY9" fmla="*/ 1223169 h 1758949"/>
              <a:gd name="connsiteX10" fmla="*/ 2267743 w 3813968"/>
              <a:gd name="connsiteY10" fmla="*/ 524669 h 1758949"/>
              <a:gd name="connsiteX11" fmla="*/ 3280568 w 3813968"/>
              <a:gd name="connsiteY11" fmla="*/ 581819 h 1758949"/>
              <a:gd name="connsiteX12" fmla="*/ 3229768 w 3813968"/>
              <a:gd name="connsiteY12" fmla="*/ 423069 h 1758949"/>
              <a:gd name="connsiteX13" fmla="*/ 3255167 w 3813968"/>
              <a:gd name="connsiteY13" fmla="*/ 237332 h 1758949"/>
              <a:gd name="connsiteX14" fmla="*/ 3393281 w 3813968"/>
              <a:gd name="connsiteY14" fmla="*/ 261143 h 1758949"/>
              <a:gd name="connsiteX15" fmla="*/ 3428999 w 3813968"/>
              <a:gd name="connsiteY15" fmla="*/ 68263 h 1758949"/>
              <a:gd name="connsiteX16" fmla="*/ 3783805 w 3813968"/>
              <a:gd name="connsiteY16" fmla="*/ 168276 h 1758949"/>
              <a:gd name="connsiteX17" fmla="*/ 3798093 w 3813968"/>
              <a:gd name="connsiteY17" fmla="*/ 73819 h 1758949"/>
              <a:gd name="connsiteX18" fmla="*/ 3813968 w 3813968"/>
              <a:gd name="connsiteY18" fmla="*/ 0 h 1758949"/>
              <a:gd name="connsiteX0" fmla="*/ 0 w 3798093"/>
              <a:gd name="connsiteY0" fmla="*/ 1950244 h 1981199"/>
              <a:gd name="connsiteX1" fmla="*/ 609599 w 3798093"/>
              <a:gd name="connsiteY1" fmla="*/ 1981199 h 1981199"/>
              <a:gd name="connsiteX2" fmla="*/ 635793 w 3798093"/>
              <a:gd name="connsiteY2" fmla="*/ 1645443 h 1981199"/>
              <a:gd name="connsiteX3" fmla="*/ 1569243 w 3798093"/>
              <a:gd name="connsiteY3" fmla="*/ 1688306 h 1981199"/>
              <a:gd name="connsiteX4" fmla="*/ 1640681 w 3798093"/>
              <a:gd name="connsiteY4" fmla="*/ 1378743 h 1981199"/>
              <a:gd name="connsiteX5" fmla="*/ 2004218 w 3798093"/>
              <a:gd name="connsiteY5" fmla="*/ 1420018 h 1981199"/>
              <a:gd name="connsiteX6" fmla="*/ 2039143 w 3798093"/>
              <a:gd name="connsiteY6" fmla="*/ 1253331 h 1981199"/>
              <a:gd name="connsiteX7" fmla="*/ 2077243 w 3798093"/>
              <a:gd name="connsiteY7" fmla="*/ 1267619 h 1981199"/>
              <a:gd name="connsiteX8" fmla="*/ 2175668 w 3798093"/>
              <a:gd name="connsiteY8" fmla="*/ 1505744 h 1981199"/>
              <a:gd name="connsiteX9" fmla="*/ 2442368 w 3798093"/>
              <a:gd name="connsiteY9" fmla="*/ 1445419 h 1981199"/>
              <a:gd name="connsiteX10" fmla="*/ 2267743 w 3798093"/>
              <a:gd name="connsiteY10" fmla="*/ 746919 h 1981199"/>
              <a:gd name="connsiteX11" fmla="*/ 3280568 w 3798093"/>
              <a:gd name="connsiteY11" fmla="*/ 804069 h 1981199"/>
              <a:gd name="connsiteX12" fmla="*/ 3229768 w 3798093"/>
              <a:gd name="connsiteY12" fmla="*/ 645319 h 1981199"/>
              <a:gd name="connsiteX13" fmla="*/ 3255167 w 3798093"/>
              <a:gd name="connsiteY13" fmla="*/ 459582 h 1981199"/>
              <a:gd name="connsiteX14" fmla="*/ 3393281 w 3798093"/>
              <a:gd name="connsiteY14" fmla="*/ 483393 h 1981199"/>
              <a:gd name="connsiteX15" fmla="*/ 3428999 w 3798093"/>
              <a:gd name="connsiteY15" fmla="*/ 290513 h 1981199"/>
              <a:gd name="connsiteX16" fmla="*/ 3783805 w 3798093"/>
              <a:gd name="connsiteY16" fmla="*/ 390526 h 1981199"/>
              <a:gd name="connsiteX17" fmla="*/ 3798093 w 3798093"/>
              <a:gd name="connsiteY17" fmla="*/ 296069 h 1981199"/>
              <a:gd name="connsiteX18" fmla="*/ 1851818 w 3798093"/>
              <a:gd name="connsiteY18" fmla="*/ 0 h 1981199"/>
              <a:gd name="connsiteX0" fmla="*/ 0 w 3798093"/>
              <a:gd name="connsiteY0" fmla="*/ 1928019 h 1958974"/>
              <a:gd name="connsiteX1" fmla="*/ 609599 w 3798093"/>
              <a:gd name="connsiteY1" fmla="*/ 1958974 h 1958974"/>
              <a:gd name="connsiteX2" fmla="*/ 635793 w 3798093"/>
              <a:gd name="connsiteY2" fmla="*/ 1623218 h 1958974"/>
              <a:gd name="connsiteX3" fmla="*/ 1569243 w 3798093"/>
              <a:gd name="connsiteY3" fmla="*/ 1666081 h 1958974"/>
              <a:gd name="connsiteX4" fmla="*/ 1640681 w 3798093"/>
              <a:gd name="connsiteY4" fmla="*/ 1356518 h 1958974"/>
              <a:gd name="connsiteX5" fmla="*/ 2004218 w 3798093"/>
              <a:gd name="connsiteY5" fmla="*/ 1397793 h 1958974"/>
              <a:gd name="connsiteX6" fmla="*/ 2039143 w 3798093"/>
              <a:gd name="connsiteY6" fmla="*/ 1231106 h 1958974"/>
              <a:gd name="connsiteX7" fmla="*/ 2077243 w 3798093"/>
              <a:gd name="connsiteY7" fmla="*/ 1245394 h 1958974"/>
              <a:gd name="connsiteX8" fmla="*/ 2175668 w 3798093"/>
              <a:gd name="connsiteY8" fmla="*/ 1483519 h 1958974"/>
              <a:gd name="connsiteX9" fmla="*/ 2442368 w 3798093"/>
              <a:gd name="connsiteY9" fmla="*/ 1423194 h 1958974"/>
              <a:gd name="connsiteX10" fmla="*/ 2267743 w 3798093"/>
              <a:gd name="connsiteY10" fmla="*/ 724694 h 1958974"/>
              <a:gd name="connsiteX11" fmla="*/ 3280568 w 3798093"/>
              <a:gd name="connsiteY11" fmla="*/ 781844 h 1958974"/>
              <a:gd name="connsiteX12" fmla="*/ 3229768 w 3798093"/>
              <a:gd name="connsiteY12" fmla="*/ 623094 h 1958974"/>
              <a:gd name="connsiteX13" fmla="*/ 3255167 w 3798093"/>
              <a:gd name="connsiteY13" fmla="*/ 437357 h 1958974"/>
              <a:gd name="connsiteX14" fmla="*/ 3393281 w 3798093"/>
              <a:gd name="connsiteY14" fmla="*/ 461168 h 1958974"/>
              <a:gd name="connsiteX15" fmla="*/ 3428999 w 3798093"/>
              <a:gd name="connsiteY15" fmla="*/ 268288 h 1958974"/>
              <a:gd name="connsiteX16" fmla="*/ 3783805 w 3798093"/>
              <a:gd name="connsiteY16" fmla="*/ 368301 h 1958974"/>
              <a:gd name="connsiteX17" fmla="*/ 3798093 w 3798093"/>
              <a:gd name="connsiteY17" fmla="*/ 273844 h 1958974"/>
              <a:gd name="connsiteX18" fmla="*/ 172243 w 3798093"/>
              <a:gd name="connsiteY18" fmla="*/ 0 h 1958974"/>
              <a:gd name="connsiteX0" fmla="*/ 0 w 3824287"/>
              <a:gd name="connsiteY0" fmla="*/ 1928019 h 1958974"/>
              <a:gd name="connsiteX1" fmla="*/ 609599 w 3824287"/>
              <a:gd name="connsiteY1" fmla="*/ 1958974 h 1958974"/>
              <a:gd name="connsiteX2" fmla="*/ 635793 w 3824287"/>
              <a:gd name="connsiteY2" fmla="*/ 1623218 h 1958974"/>
              <a:gd name="connsiteX3" fmla="*/ 1569243 w 3824287"/>
              <a:gd name="connsiteY3" fmla="*/ 1666081 h 1958974"/>
              <a:gd name="connsiteX4" fmla="*/ 1640681 w 3824287"/>
              <a:gd name="connsiteY4" fmla="*/ 1356518 h 1958974"/>
              <a:gd name="connsiteX5" fmla="*/ 2004218 w 3824287"/>
              <a:gd name="connsiteY5" fmla="*/ 1397793 h 1958974"/>
              <a:gd name="connsiteX6" fmla="*/ 2039143 w 3824287"/>
              <a:gd name="connsiteY6" fmla="*/ 1231106 h 1958974"/>
              <a:gd name="connsiteX7" fmla="*/ 2077243 w 3824287"/>
              <a:gd name="connsiteY7" fmla="*/ 1245394 h 1958974"/>
              <a:gd name="connsiteX8" fmla="*/ 2175668 w 3824287"/>
              <a:gd name="connsiteY8" fmla="*/ 1483519 h 1958974"/>
              <a:gd name="connsiteX9" fmla="*/ 2442368 w 3824287"/>
              <a:gd name="connsiteY9" fmla="*/ 1423194 h 1958974"/>
              <a:gd name="connsiteX10" fmla="*/ 2267743 w 3824287"/>
              <a:gd name="connsiteY10" fmla="*/ 724694 h 1958974"/>
              <a:gd name="connsiteX11" fmla="*/ 3280568 w 3824287"/>
              <a:gd name="connsiteY11" fmla="*/ 781844 h 1958974"/>
              <a:gd name="connsiteX12" fmla="*/ 3229768 w 3824287"/>
              <a:gd name="connsiteY12" fmla="*/ 623094 h 1958974"/>
              <a:gd name="connsiteX13" fmla="*/ 3255167 w 3824287"/>
              <a:gd name="connsiteY13" fmla="*/ 437357 h 1958974"/>
              <a:gd name="connsiteX14" fmla="*/ 3393281 w 3824287"/>
              <a:gd name="connsiteY14" fmla="*/ 461168 h 1958974"/>
              <a:gd name="connsiteX15" fmla="*/ 3428999 w 3824287"/>
              <a:gd name="connsiteY15" fmla="*/ 268288 h 1958974"/>
              <a:gd name="connsiteX16" fmla="*/ 3783805 w 3824287"/>
              <a:gd name="connsiteY16" fmla="*/ 368301 h 1958974"/>
              <a:gd name="connsiteX17" fmla="*/ 3824287 w 3824287"/>
              <a:gd name="connsiteY17" fmla="*/ 183357 h 1958974"/>
              <a:gd name="connsiteX18" fmla="*/ 172243 w 3824287"/>
              <a:gd name="connsiteY18" fmla="*/ 0 h 1958974"/>
              <a:gd name="connsiteX0" fmla="*/ 0 w 3824287"/>
              <a:gd name="connsiteY0" fmla="*/ 1928019 h 1958974"/>
              <a:gd name="connsiteX1" fmla="*/ 609599 w 3824287"/>
              <a:gd name="connsiteY1" fmla="*/ 1958974 h 1958974"/>
              <a:gd name="connsiteX2" fmla="*/ 635793 w 3824287"/>
              <a:gd name="connsiteY2" fmla="*/ 1623218 h 1958974"/>
              <a:gd name="connsiteX3" fmla="*/ 1569243 w 3824287"/>
              <a:gd name="connsiteY3" fmla="*/ 1666081 h 1958974"/>
              <a:gd name="connsiteX4" fmla="*/ 1640681 w 3824287"/>
              <a:gd name="connsiteY4" fmla="*/ 1356518 h 1958974"/>
              <a:gd name="connsiteX5" fmla="*/ 2004218 w 3824287"/>
              <a:gd name="connsiteY5" fmla="*/ 1397793 h 1958974"/>
              <a:gd name="connsiteX6" fmla="*/ 2039143 w 3824287"/>
              <a:gd name="connsiteY6" fmla="*/ 1231106 h 1958974"/>
              <a:gd name="connsiteX7" fmla="*/ 2077243 w 3824287"/>
              <a:gd name="connsiteY7" fmla="*/ 1245394 h 1958974"/>
              <a:gd name="connsiteX8" fmla="*/ 2175668 w 3824287"/>
              <a:gd name="connsiteY8" fmla="*/ 1483519 h 1958974"/>
              <a:gd name="connsiteX9" fmla="*/ 2442368 w 3824287"/>
              <a:gd name="connsiteY9" fmla="*/ 1423194 h 1958974"/>
              <a:gd name="connsiteX10" fmla="*/ 2267743 w 3824287"/>
              <a:gd name="connsiteY10" fmla="*/ 724694 h 1958974"/>
              <a:gd name="connsiteX11" fmla="*/ 3280568 w 3824287"/>
              <a:gd name="connsiteY11" fmla="*/ 781844 h 1958974"/>
              <a:gd name="connsiteX12" fmla="*/ 3229768 w 3824287"/>
              <a:gd name="connsiteY12" fmla="*/ 623094 h 1958974"/>
              <a:gd name="connsiteX13" fmla="*/ 3255167 w 3824287"/>
              <a:gd name="connsiteY13" fmla="*/ 437357 h 1958974"/>
              <a:gd name="connsiteX14" fmla="*/ 3393281 w 3824287"/>
              <a:gd name="connsiteY14" fmla="*/ 461168 h 1958974"/>
              <a:gd name="connsiteX15" fmla="*/ 3428999 w 3824287"/>
              <a:gd name="connsiteY15" fmla="*/ 268288 h 1958974"/>
              <a:gd name="connsiteX16" fmla="*/ 3783805 w 3824287"/>
              <a:gd name="connsiteY16" fmla="*/ 368301 h 1958974"/>
              <a:gd name="connsiteX17" fmla="*/ 3824287 w 3824287"/>
              <a:gd name="connsiteY17" fmla="*/ 183357 h 1958974"/>
              <a:gd name="connsiteX18" fmla="*/ 3619500 w 3824287"/>
              <a:gd name="connsiteY18" fmla="*/ 173037 h 1958974"/>
              <a:gd name="connsiteX19" fmla="*/ 172243 w 3824287"/>
              <a:gd name="connsiteY19" fmla="*/ 0 h 1958974"/>
              <a:gd name="connsiteX0" fmla="*/ 0 w 3962400"/>
              <a:gd name="connsiteY0" fmla="*/ 1928019 h 1958974"/>
              <a:gd name="connsiteX1" fmla="*/ 609599 w 3962400"/>
              <a:gd name="connsiteY1" fmla="*/ 1958974 h 1958974"/>
              <a:gd name="connsiteX2" fmla="*/ 635793 w 3962400"/>
              <a:gd name="connsiteY2" fmla="*/ 1623218 h 1958974"/>
              <a:gd name="connsiteX3" fmla="*/ 1569243 w 3962400"/>
              <a:gd name="connsiteY3" fmla="*/ 1666081 h 1958974"/>
              <a:gd name="connsiteX4" fmla="*/ 1640681 w 3962400"/>
              <a:gd name="connsiteY4" fmla="*/ 1356518 h 1958974"/>
              <a:gd name="connsiteX5" fmla="*/ 2004218 w 3962400"/>
              <a:gd name="connsiteY5" fmla="*/ 1397793 h 1958974"/>
              <a:gd name="connsiteX6" fmla="*/ 2039143 w 3962400"/>
              <a:gd name="connsiteY6" fmla="*/ 1231106 h 1958974"/>
              <a:gd name="connsiteX7" fmla="*/ 2077243 w 3962400"/>
              <a:gd name="connsiteY7" fmla="*/ 1245394 h 1958974"/>
              <a:gd name="connsiteX8" fmla="*/ 2175668 w 3962400"/>
              <a:gd name="connsiteY8" fmla="*/ 1483519 h 1958974"/>
              <a:gd name="connsiteX9" fmla="*/ 2442368 w 3962400"/>
              <a:gd name="connsiteY9" fmla="*/ 1423194 h 1958974"/>
              <a:gd name="connsiteX10" fmla="*/ 2267743 w 3962400"/>
              <a:gd name="connsiteY10" fmla="*/ 724694 h 1958974"/>
              <a:gd name="connsiteX11" fmla="*/ 3280568 w 3962400"/>
              <a:gd name="connsiteY11" fmla="*/ 781844 h 1958974"/>
              <a:gd name="connsiteX12" fmla="*/ 3229768 w 3962400"/>
              <a:gd name="connsiteY12" fmla="*/ 623094 h 1958974"/>
              <a:gd name="connsiteX13" fmla="*/ 3255167 w 3962400"/>
              <a:gd name="connsiteY13" fmla="*/ 437357 h 1958974"/>
              <a:gd name="connsiteX14" fmla="*/ 3393281 w 3962400"/>
              <a:gd name="connsiteY14" fmla="*/ 461168 h 1958974"/>
              <a:gd name="connsiteX15" fmla="*/ 3428999 w 3962400"/>
              <a:gd name="connsiteY15" fmla="*/ 268288 h 1958974"/>
              <a:gd name="connsiteX16" fmla="*/ 3783805 w 3962400"/>
              <a:gd name="connsiteY16" fmla="*/ 368301 h 1958974"/>
              <a:gd name="connsiteX17" fmla="*/ 3824287 w 3962400"/>
              <a:gd name="connsiteY17" fmla="*/ 183357 h 1958974"/>
              <a:gd name="connsiteX18" fmla="*/ 3962400 w 3962400"/>
              <a:gd name="connsiteY18" fmla="*/ 265906 h 1958974"/>
              <a:gd name="connsiteX19" fmla="*/ 172243 w 3962400"/>
              <a:gd name="connsiteY19" fmla="*/ 0 h 1958974"/>
              <a:gd name="connsiteX0" fmla="*/ 0 w 3962400"/>
              <a:gd name="connsiteY0" fmla="*/ 1928019 h 1958974"/>
              <a:gd name="connsiteX1" fmla="*/ 609599 w 3962400"/>
              <a:gd name="connsiteY1" fmla="*/ 1958974 h 1958974"/>
              <a:gd name="connsiteX2" fmla="*/ 635793 w 3962400"/>
              <a:gd name="connsiteY2" fmla="*/ 1623218 h 1958974"/>
              <a:gd name="connsiteX3" fmla="*/ 1569243 w 3962400"/>
              <a:gd name="connsiteY3" fmla="*/ 1666081 h 1958974"/>
              <a:gd name="connsiteX4" fmla="*/ 1640681 w 3962400"/>
              <a:gd name="connsiteY4" fmla="*/ 1356518 h 1958974"/>
              <a:gd name="connsiteX5" fmla="*/ 2004218 w 3962400"/>
              <a:gd name="connsiteY5" fmla="*/ 1397793 h 1958974"/>
              <a:gd name="connsiteX6" fmla="*/ 2039143 w 3962400"/>
              <a:gd name="connsiteY6" fmla="*/ 1231106 h 1958974"/>
              <a:gd name="connsiteX7" fmla="*/ 2077243 w 3962400"/>
              <a:gd name="connsiteY7" fmla="*/ 1245394 h 1958974"/>
              <a:gd name="connsiteX8" fmla="*/ 2175668 w 3962400"/>
              <a:gd name="connsiteY8" fmla="*/ 1483519 h 1958974"/>
              <a:gd name="connsiteX9" fmla="*/ 2442368 w 3962400"/>
              <a:gd name="connsiteY9" fmla="*/ 1423194 h 1958974"/>
              <a:gd name="connsiteX10" fmla="*/ 2267743 w 3962400"/>
              <a:gd name="connsiteY10" fmla="*/ 724694 h 1958974"/>
              <a:gd name="connsiteX11" fmla="*/ 3280568 w 3962400"/>
              <a:gd name="connsiteY11" fmla="*/ 781844 h 1958974"/>
              <a:gd name="connsiteX12" fmla="*/ 3229768 w 3962400"/>
              <a:gd name="connsiteY12" fmla="*/ 623094 h 1958974"/>
              <a:gd name="connsiteX13" fmla="*/ 3255167 w 3962400"/>
              <a:gd name="connsiteY13" fmla="*/ 437357 h 1958974"/>
              <a:gd name="connsiteX14" fmla="*/ 3393281 w 3962400"/>
              <a:gd name="connsiteY14" fmla="*/ 461168 h 1958974"/>
              <a:gd name="connsiteX15" fmla="*/ 3428999 w 3962400"/>
              <a:gd name="connsiteY15" fmla="*/ 268288 h 1958974"/>
              <a:gd name="connsiteX16" fmla="*/ 3783805 w 3962400"/>
              <a:gd name="connsiteY16" fmla="*/ 368301 h 1958974"/>
              <a:gd name="connsiteX17" fmla="*/ 3824287 w 3962400"/>
              <a:gd name="connsiteY17" fmla="*/ 183357 h 1958974"/>
              <a:gd name="connsiteX18" fmla="*/ 3962400 w 3962400"/>
              <a:gd name="connsiteY18" fmla="*/ 265906 h 1958974"/>
              <a:gd name="connsiteX19" fmla="*/ 3495674 w 3962400"/>
              <a:gd name="connsiteY19" fmla="*/ 230187 h 1958974"/>
              <a:gd name="connsiteX20" fmla="*/ 172243 w 3962400"/>
              <a:gd name="connsiteY20" fmla="*/ 0 h 1958974"/>
              <a:gd name="connsiteX0" fmla="*/ 0 w 3974305"/>
              <a:gd name="connsiteY0" fmla="*/ 1928019 h 1958974"/>
              <a:gd name="connsiteX1" fmla="*/ 609599 w 3974305"/>
              <a:gd name="connsiteY1" fmla="*/ 1958974 h 1958974"/>
              <a:gd name="connsiteX2" fmla="*/ 635793 w 3974305"/>
              <a:gd name="connsiteY2" fmla="*/ 1623218 h 1958974"/>
              <a:gd name="connsiteX3" fmla="*/ 1569243 w 3974305"/>
              <a:gd name="connsiteY3" fmla="*/ 1666081 h 1958974"/>
              <a:gd name="connsiteX4" fmla="*/ 1640681 w 3974305"/>
              <a:gd name="connsiteY4" fmla="*/ 1356518 h 1958974"/>
              <a:gd name="connsiteX5" fmla="*/ 2004218 w 3974305"/>
              <a:gd name="connsiteY5" fmla="*/ 1397793 h 1958974"/>
              <a:gd name="connsiteX6" fmla="*/ 2039143 w 3974305"/>
              <a:gd name="connsiteY6" fmla="*/ 1231106 h 1958974"/>
              <a:gd name="connsiteX7" fmla="*/ 2077243 w 3974305"/>
              <a:gd name="connsiteY7" fmla="*/ 1245394 h 1958974"/>
              <a:gd name="connsiteX8" fmla="*/ 2175668 w 3974305"/>
              <a:gd name="connsiteY8" fmla="*/ 1483519 h 1958974"/>
              <a:gd name="connsiteX9" fmla="*/ 2442368 w 3974305"/>
              <a:gd name="connsiteY9" fmla="*/ 1423194 h 1958974"/>
              <a:gd name="connsiteX10" fmla="*/ 2267743 w 3974305"/>
              <a:gd name="connsiteY10" fmla="*/ 724694 h 1958974"/>
              <a:gd name="connsiteX11" fmla="*/ 3280568 w 3974305"/>
              <a:gd name="connsiteY11" fmla="*/ 781844 h 1958974"/>
              <a:gd name="connsiteX12" fmla="*/ 3229768 w 3974305"/>
              <a:gd name="connsiteY12" fmla="*/ 623094 h 1958974"/>
              <a:gd name="connsiteX13" fmla="*/ 3255167 w 3974305"/>
              <a:gd name="connsiteY13" fmla="*/ 437357 h 1958974"/>
              <a:gd name="connsiteX14" fmla="*/ 3393281 w 3974305"/>
              <a:gd name="connsiteY14" fmla="*/ 461168 h 1958974"/>
              <a:gd name="connsiteX15" fmla="*/ 3428999 w 3974305"/>
              <a:gd name="connsiteY15" fmla="*/ 268288 h 1958974"/>
              <a:gd name="connsiteX16" fmla="*/ 3783805 w 3974305"/>
              <a:gd name="connsiteY16" fmla="*/ 368301 h 1958974"/>
              <a:gd name="connsiteX17" fmla="*/ 3824287 w 3974305"/>
              <a:gd name="connsiteY17" fmla="*/ 183357 h 1958974"/>
              <a:gd name="connsiteX18" fmla="*/ 3962400 w 3974305"/>
              <a:gd name="connsiteY18" fmla="*/ 265906 h 1958974"/>
              <a:gd name="connsiteX19" fmla="*/ 3974305 w 3974305"/>
              <a:gd name="connsiteY19" fmla="*/ 196849 h 1958974"/>
              <a:gd name="connsiteX20" fmla="*/ 172243 w 3974305"/>
              <a:gd name="connsiteY20" fmla="*/ 0 h 1958974"/>
              <a:gd name="connsiteX0" fmla="*/ 0 w 3974305"/>
              <a:gd name="connsiteY0" fmla="*/ 1928019 h 1958974"/>
              <a:gd name="connsiteX1" fmla="*/ 609599 w 3974305"/>
              <a:gd name="connsiteY1" fmla="*/ 1958974 h 1958974"/>
              <a:gd name="connsiteX2" fmla="*/ 635793 w 3974305"/>
              <a:gd name="connsiteY2" fmla="*/ 1623218 h 1958974"/>
              <a:gd name="connsiteX3" fmla="*/ 1569243 w 3974305"/>
              <a:gd name="connsiteY3" fmla="*/ 1666081 h 1958974"/>
              <a:gd name="connsiteX4" fmla="*/ 1640681 w 3974305"/>
              <a:gd name="connsiteY4" fmla="*/ 1356518 h 1958974"/>
              <a:gd name="connsiteX5" fmla="*/ 2004218 w 3974305"/>
              <a:gd name="connsiteY5" fmla="*/ 1397793 h 1958974"/>
              <a:gd name="connsiteX6" fmla="*/ 2039143 w 3974305"/>
              <a:gd name="connsiteY6" fmla="*/ 1231106 h 1958974"/>
              <a:gd name="connsiteX7" fmla="*/ 2077243 w 3974305"/>
              <a:gd name="connsiteY7" fmla="*/ 1245394 h 1958974"/>
              <a:gd name="connsiteX8" fmla="*/ 2175668 w 3974305"/>
              <a:gd name="connsiteY8" fmla="*/ 1483519 h 1958974"/>
              <a:gd name="connsiteX9" fmla="*/ 2442368 w 3974305"/>
              <a:gd name="connsiteY9" fmla="*/ 1423194 h 1958974"/>
              <a:gd name="connsiteX10" fmla="*/ 2267743 w 3974305"/>
              <a:gd name="connsiteY10" fmla="*/ 724694 h 1958974"/>
              <a:gd name="connsiteX11" fmla="*/ 3280568 w 3974305"/>
              <a:gd name="connsiteY11" fmla="*/ 781844 h 1958974"/>
              <a:gd name="connsiteX12" fmla="*/ 3229768 w 3974305"/>
              <a:gd name="connsiteY12" fmla="*/ 623094 h 1958974"/>
              <a:gd name="connsiteX13" fmla="*/ 3255167 w 3974305"/>
              <a:gd name="connsiteY13" fmla="*/ 437357 h 1958974"/>
              <a:gd name="connsiteX14" fmla="*/ 3393281 w 3974305"/>
              <a:gd name="connsiteY14" fmla="*/ 461168 h 1958974"/>
              <a:gd name="connsiteX15" fmla="*/ 3428999 w 3974305"/>
              <a:gd name="connsiteY15" fmla="*/ 268288 h 1958974"/>
              <a:gd name="connsiteX16" fmla="*/ 3783805 w 3974305"/>
              <a:gd name="connsiteY16" fmla="*/ 368301 h 1958974"/>
              <a:gd name="connsiteX17" fmla="*/ 3824287 w 3974305"/>
              <a:gd name="connsiteY17" fmla="*/ 183357 h 1958974"/>
              <a:gd name="connsiteX18" fmla="*/ 3962400 w 3974305"/>
              <a:gd name="connsiteY18" fmla="*/ 265906 h 1958974"/>
              <a:gd name="connsiteX19" fmla="*/ 3974305 w 3974305"/>
              <a:gd name="connsiteY19" fmla="*/ 196849 h 1958974"/>
              <a:gd name="connsiteX20" fmla="*/ 3231356 w 3974305"/>
              <a:gd name="connsiteY20" fmla="*/ 163512 h 1958974"/>
              <a:gd name="connsiteX21" fmla="*/ 172243 w 3974305"/>
              <a:gd name="connsiteY21" fmla="*/ 0 h 1958974"/>
              <a:gd name="connsiteX0" fmla="*/ 0 w 3974305"/>
              <a:gd name="connsiteY0" fmla="*/ 1928019 h 1958974"/>
              <a:gd name="connsiteX1" fmla="*/ 609599 w 3974305"/>
              <a:gd name="connsiteY1" fmla="*/ 1958974 h 1958974"/>
              <a:gd name="connsiteX2" fmla="*/ 635793 w 3974305"/>
              <a:gd name="connsiteY2" fmla="*/ 1623218 h 1958974"/>
              <a:gd name="connsiteX3" fmla="*/ 1569243 w 3974305"/>
              <a:gd name="connsiteY3" fmla="*/ 1666081 h 1958974"/>
              <a:gd name="connsiteX4" fmla="*/ 1640681 w 3974305"/>
              <a:gd name="connsiteY4" fmla="*/ 1356518 h 1958974"/>
              <a:gd name="connsiteX5" fmla="*/ 2004218 w 3974305"/>
              <a:gd name="connsiteY5" fmla="*/ 1397793 h 1958974"/>
              <a:gd name="connsiteX6" fmla="*/ 2039143 w 3974305"/>
              <a:gd name="connsiteY6" fmla="*/ 1231106 h 1958974"/>
              <a:gd name="connsiteX7" fmla="*/ 2077243 w 3974305"/>
              <a:gd name="connsiteY7" fmla="*/ 1245394 h 1958974"/>
              <a:gd name="connsiteX8" fmla="*/ 2175668 w 3974305"/>
              <a:gd name="connsiteY8" fmla="*/ 1483519 h 1958974"/>
              <a:gd name="connsiteX9" fmla="*/ 2442368 w 3974305"/>
              <a:gd name="connsiteY9" fmla="*/ 1423194 h 1958974"/>
              <a:gd name="connsiteX10" fmla="*/ 2267743 w 3974305"/>
              <a:gd name="connsiteY10" fmla="*/ 724694 h 1958974"/>
              <a:gd name="connsiteX11" fmla="*/ 3280568 w 3974305"/>
              <a:gd name="connsiteY11" fmla="*/ 781844 h 1958974"/>
              <a:gd name="connsiteX12" fmla="*/ 3229768 w 3974305"/>
              <a:gd name="connsiteY12" fmla="*/ 623094 h 1958974"/>
              <a:gd name="connsiteX13" fmla="*/ 3255167 w 3974305"/>
              <a:gd name="connsiteY13" fmla="*/ 437357 h 1958974"/>
              <a:gd name="connsiteX14" fmla="*/ 3393281 w 3974305"/>
              <a:gd name="connsiteY14" fmla="*/ 461168 h 1958974"/>
              <a:gd name="connsiteX15" fmla="*/ 3428999 w 3974305"/>
              <a:gd name="connsiteY15" fmla="*/ 268288 h 1958974"/>
              <a:gd name="connsiteX16" fmla="*/ 3783805 w 3974305"/>
              <a:gd name="connsiteY16" fmla="*/ 368301 h 1958974"/>
              <a:gd name="connsiteX17" fmla="*/ 3824287 w 3974305"/>
              <a:gd name="connsiteY17" fmla="*/ 183357 h 1958974"/>
              <a:gd name="connsiteX18" fmla="*/ 3962400 w 3974305"/>
              <a:gd name="connsiteY18" fmla="*/ 265906 h 1958974"/>
              <a:gd name="connsiteX19" fmla="*/ 3974305 w 3974305"/>
              <a:gd name="connsiteY19" fmla="*/ 196849 h 1958974"/>
              <a:gd name="connsiteX20" fmla="*/ 3800475 w 3974305"/>
              <a:gd name="connsiteY20" fmla="*/ 53974 h 1958974"/>
              <a:gd name="connsiteX21" fmla="*/ 172243 w 3974305"/>
              <a:gd name="connsiteY21" fmla="*/ 0 h 1958974"/>
              <a:gd name="connsiteX0" fmla="*/ 0 w 3974305"/>
              <a:gd name="connsiteY0" fmla="*/ 1928019 h 1958974"/>
              <a:gd name="connsiteX1" fmla="*/ 609599 w 3974305"/>
              <a:gd name="connsiteY1" fmla="*/ 1958974 h 1958974"/>
              <a:gd name="connsiteX2" fmla="*/ 635793 w 3974305"/>
              <a:gd name="connsiteY2" fmla="*/ 1623218 h 1958974"/>
              <a:gd name="connsiteX3" fmla="*/ 1569243 w 3974305"/>
              <a:gd name="connsiteY3" fmla="*/ 1666081 h 1958974"/>
              <a:gd name="connsiteX4" fmla="*/ 1640681 w 3974305"/>
              <a:gd name="connsiteY4" fmla="*/ 1356518 h 1958974"/>
              <a:gd name="connsiteX5" fmla="*/ 2004218 w 3974305"/>
              <a:gd name="connsiteY5" fmla="*/ 1397793 h 1958974"/>
              <a:gd name="connsiteX6" fmla="*/ 2039143 w 3974305"/>
              <a:gd name="connsiteY6" fmla="*/ 1231106 h 1958974"/>
              <a:gd name="connsiteX7" fmla="*/ 2077243 w 3974305"/>
              <a:gd name="connsiteY7" fmla="*/ 1245394 h 1958974"/>
              <a:gd name="connsiteX8" fmla="*/ 2175668 w 3974305"/>
              <a:gd name="connsiteY8" fmla="*/ 1483519 h 1958974"/>
              <a:gd name="connsiteX9" fmla="*/ 2442368 w 3974305"/>
              <a:gd name="connsiteY9" fmla="*/ 1423194 h 1958974"/>
              <a:gd name="connsiteX10" fmla="*/ 2267743 w 3974305"/>
              <a:gd name="connsiteY10" fmla="*/ 724694 h 1958974"/>
              <a:gd name="connsiteX11" fmla="*/ 3280568 w 3974305"/>
              <a:gd name="connsiteY11" fmla="*/ 781844 h 1958974"/>
              <a:gd name="connsiteX12" fmla="*/ 3229768 w 3974305"/>
              <a:gd name="connsiteY12" fmla="*/ 623094 h 1958974"/>
              <a:gd name="connsiteX13" fmla="*/ 3255167 w 3974305"/>
              <a:gd name="connsiteY13" fmla="*/ 437357 h 1958974"/>
              <a:gd name="connsiteX14" fmla="*/ 3393281 w 3974305"/>
              <a:gd name="connsiteY14" fmla="*/ 461168 h 1958974"/>
              <a:gd name="connsiteX15" fmla="*/ 3428999 w 3974305"/>
              <a:gd name="connsiteY15" fmla="*/ 268288 h 1958974"/>
              <a:gd name="connsiteX16" fmla="*/ 3783805 w 3974305"/>
              <a:gd name="connsiteY16" fmla="*/ 368301 h 1958974"/>
              <a:gd name="connsiteX17" fmla="*/ 3824287 w 3974305"/>
              <a:gd name="connsiteY17" fmla="*/ 183357 h 1958974"/>
              <a:gd name="connsiteX18" fmla="*/ 3962400 w 3974305"/>
              <a:gd name="connsiteY18" fmla="*/ 265906 h 1958974"/>
              <a:gd name="connsiteX19" fmla="*/ 3974305 w 3974305"/>
              <a:gd name="connsiteY19" fmla="*/ 196849 h 1958974"/>
              <a:gd name="connsiteX20" fmla="*/ 3800475 w 3974305"/>
              <a:gd name="connsiteY20" fmla="*/ 53974 h 1958974"/>
              <a:gd name="connsiteX21" fmla="*/ 3298031 w 3974305"/>
              <a:gd name="connsiteY21" fmla="*/ 51593 h 1958974"/>
              <a:gd name="connsiteX22" fmla="*/ 172243 w 3974305"/>
              <a:gd name="connsiteY22" fmla="*/ 0 h 1958974"/>
              <a:gd name="connsiteX0" fmla="*/ 0 w 3974305"/>
              <a:gd name="connsiteY0" fmla="*/ 1947863 h 1978818"/>
              <a:gd name="connsiteX1" fmla="*/ 609599 w 3974305"/>
              <a:gd name="connsiteY1" fmla="*/ 1978818 h 1978818"/>
              <a:gd name="connsiteX2" fmla="*/ 635793 w 3974305"/>
              <a:gd name="connsiteY2" fmla="*/ 1643062 h 1978818"/>
              <a:gd name="connsiteX3" fmla="*/ 1569243 w 3974305"/>
              <a:gd name="connsiteY3" fmla="*/ 1685925 h 1978818"/>
              <a:gd name="connsiteX4" fmla="*/ 1640681 w 3974305"/>
              <a:gd name="connsiteY4" fmla="*/ 1376362 h 1978818"/>
              <a:gd name="connsiteX5" fmla="*/ 2004218 w 3974305"/>
              <a:gd name="connsiteY5" fmla="*/ 1417637 h 1978818"/>
              <a:gd name="connsiteX6" fmla="*/ 2039143 w 3974305"/>
              <a:gd name="connsiteY6" fmla="*/ 1250950 h 1978818"/>
              <a:gd name="connsiteX7" fmla="*/ 2077243 w 3974305"/>
              <a:gd name="connsiteY7" fmla="*/ 1265238 h 1978818"/>
              <a:gd name="connsiteX8" fmla="*/ 2175668 w 3974305"/>
              <a:gd name="connsiteY8" fmla="*/ 1503363 h 1978818"/>
              <a:gd name="connsiteX9" fmla="*/ 2442368 w 3974305"/>
              <a:gd name="connsiteY9" fmla="*/ 1443038 h 1978818"/>
              <a:gd name="connsiteX10" fmla="*/ 2267743 w 3974305"/>
              <a:gd name="connsiteY10" fmla="*/ 744538 h 1978818"/>
              <a:gd name="connsiteX11" fmla="*/ 3280568 w 3974305"/>
              <a:gd name="connsiteY11" fmla="*/ 801688 h 1978818"/>
              <a:gd name="connsiteX12" fmla="*/ 3229768 w 3974305"/>
              <a:gd name="connsiteY12" fmla="*/ 642938 h 1978818"/>
              <a:gd name="connsiteX13" fmla="*/ 3255167 w 3974305"/>
              <a:gd name="connsiteY13" fmla="*/ 457201 h 1978818"/>
              <a:gd name="connsiteX14" fmla="*/ 3393281 w 3974305"/>
              <a:gd name="connsiteY14" fmla="*/ 481012 h 1978818"/>
              <a:gd name="connsiteX15" fmla="*/ 3428999 w 3974305"/>
              <a:gd name="connsiteY15" fmla="*/ 288132 h 1978818"/>
              <a:gd name="connsiteX16" fmla="*/ 3783805 w 3974305"/>
              <a:gd name="connsiteY16" fmla="*/ 388145 h 1978818"/>
              <a:gd name="connsiteX17" fmla="*/ 3824287 w 3974305"/>
              <a:gd name="connsiteY17" fmla="*/ 203201 h 1978818"/>
              <a:gd name="connsiteX18" fmla="*/ 3962400 w 3974305"/>
              <a:gd name="connsiteY18" fmla="*/ 285750 h 1978818"/>
              <a:gd name="connsiteX19" fmla="*/ 3974305 w 3974305"/>
              <a:gd name="connsiteY19" fmla="*/ 216693 h 1978818"/>
              <a:gd name="connsiteX20" fmla="*/ 3800475 w 3974305"/>
              <a:gd name="connsiteY20" fmla="*/ 73818 h 1978818"/>
              <a:gd name="connsiteX21" fmla="*/ 3805237 w 3974305"/>
              <a:gd name="connsiteY21" fmla="*/ 0 h 1978818"/>
              <a:gd name="connsiteX22" fmla="*/ 172243 w 3974305"/>
              <a:gd name="connsiteY22" fmla="*/ 19844 h 1978818"/>
              <a:gd name="connsiteX0" fmla="*/ 0 w 3974305"/>
              <a:gd name="connsiteY0" fmla="*/ 1947863 h 1978818"/>
              <a:gd name="connsiteX1" fmla="*/ 609599 w 3974305"/>
              <a:gd name="connsiteY1" fmla="*/ 1978818 h 1978818"/>
              <a:gd name="connsiteX2" fmla="*/ 635793 w 3974305"/>
              <a:gd name="connsiteY2" fmla="*/ 1643062 h 1978818"/>
              <a:gd name="connsiteX3" fmla="*/ 1569243 w 3974305"/>
              <a:gd name="connsiteY3" fmla="*/ 1685925 h 1978818"/>
              <a:gd name="connsiteX4" fmla="*/ 1640681 w 3974305"/>
              <a:gd name="connsiteY4" fmla="*/ 1376362 h 1978818"/>
              <a:gd name="connsiteX5" fmla="*/ 2004218 w 3974305"/>
              <a:gd name="connsiteY5" fmla="*/ 1417637 h 1978818"/>
              <a:gd name="connsiteX6" fmla="*/ 2039143 w 3974305"/>
              <a:gd name="connsiteY6" fmla="*/ 1250950 h 1978818"/>
              <a:gd name="connsiteX7" fmla="*/ 2077243 w 3974305"/>
              <a:gd name="connsiteY7" fmla="*/ 1265238 h 1978818"/>
              <a:gd name="connsiteX8" fmla="*/ 2175668 w 3974305"/>
              <a:gd name="connsiteY8" fmla="*/ 1503363 h 1978818"/>
              <a:gd name="connsiteX9" fmla="*/ 2442368 w 3974305"/>
              <a:gd name="connsiteY9" fmla="*/ 1443038 h 1978818"/>
              <a:gd name="connsiteX10" fmla="*/ 2267743 w 3974305"/>
              <a:gd name="connsiteY10" fmla="*/ 744538 h 1978818"/>
              <a:gd name="connsiteX11" fmla="*/ 3280568 w 3974305"/>
              <a:gd name="connsiteY11" fmla="*/ 801688 h 1978818"/>
              <a:gd name="connsiteX12" fmla="*/ 3229768 w 3974305"/>
              <a:gd name="connsiteY12" fmla="*/ 642938 h 1978818"/>
              <a:gd name="connsiteX13" fmla="*/ 3255167 w 3974305"/>
              <a:gd name="connsiteY13" fmla="*/ 457201 h 1978818"/>
              <a:gd name="connsiteX14" fmla="*/ 3393281 w 3974305"/>
              <a:gd name="connsiteY14" fmla="*/ 481012 h 1978818"/>
              <a:gd name="connsiteX15" fmla="*/ 3428999 w 3974305"/>
              <a:gd name="connsiteY15" fmla="*/ 288132 h 1978818"/>
              <a:gd name="connsiteX16" fmla="*/ 3783805 w 3974305"/>
              <a:gd name="connsiteY16" fmla="*/ 388145 h 1978818"/>
              <a:gd name="connsiteX17" fmla="*/ 3824287 w 3974305"/>
              <a:gd name="connsiteY17" fmla="*/ 203201 h 1978818"/>
              <a:gd name="connsiteX18" fmla="*/ 3962400 w 3974305"/>
              <a:gd name="connsiteY18" fmla="*/ 285750 h 1978818"/>
              <a:gd name="connsiteX19" fmla="*/ 3974305 w 3974305"/>
              <a:gd name="connsiteY19" fmla="*/ 216693 h 1978818"/>
              <a:gd name="connsiteX20" fmla="*/ 3800475 w 3974305"/>
              <a:gd name="connsiteY20" fmla="*/ 73818 h 1978818"/>
              <a:gd name="connsiteX21" fmla="*/ 3805237 w 3974305"/>
              <a:gd name="connsiteY21" fmla="*/ 0 h 1978818"/>
              <a:gd name="connsiteX22" fmla="*/ 3364706 w 3974305"/>
              <a:gd name="connsiteY22" fmla="*/ 7143 h 1978818"/>
              <a:gd name="connsiteX23" fmla="*/ 172243 w 3974305"/>
              <a:gd name="connsiteY23" fmla="*/ 19844 h 1978818"/>
              <a:gd name="connsiteX0" fmla="*/ 0 w 3974305"/>
              <a:gd name="connsiteY0" fmla="*/ 2009776 h 2040731"/>
              <a:gd name="connsiteX1" fmla="*/ 609599 w 3974305"/>
              <a:gd name="connsiteY1" fmla="*/ 2040731 h 2040731"/>
              <a:gd name="connsiteX2" fmla="*/ 635793 w 3974305"/>
              <a:gd name="connsiteY2" fmla="*/ 1704975 h 2040731"/>
              <a:gd name="connsiteX3" fmla="*/ 1569243 w 3974305"/>
              <a:gd name="connsiteY3" fmla="*/ 1747838 h 2040731"/>
              <a:gd name="connsiteX4" fmla="*/ 1640681 w 3974305"/>
              <a:gd name="connsiteY4" fmla="*/ 1438275 h 2040731"/>
              <a:gd name="connsiteX5" fmla="*/ 2004218 w 3974305"/>
              <a:gd name="connsiteY5" fmla="*/ 1479550 h 2040731"/>
              <a:gd name="connsiteX6" fmla="*/ 2039143 w 3974305"/>
              <a:gd name="connsiteY6" fmla="*/ 1312863 h 2040731"/>
              <a:gd name="connsiteX7" fmla="*/ 2077243 w 3974305"/>
              <a:gd name="connsiteY7" fmla="*/ 1327151 h 2040731"/>
              <a:gd name="connsiteX8" fmla="*/ 2175668 w 3974305"/>
              <a:gd name="connsiteY8" fmla="*/ 1565276 h 2040731"/>
              <a:gd name="connsiteX9" fmla="*/ 2442368 w 3974305"/>
              <a:gd name="connsiteY9" fmla="*/ 1504951 h 2040731"/>
              <a:gd name="connsiteX10" fmla="*/ 2267743 w 3974305"/>
              <a:gd name="connsiteY10" fmla="*/ 806451 h 2040731"/>
              <a:gd name="connsiteX11" fmla="*/ 3280568 w 3974305"/>
              <a:gd name="connsiteY11" fmla="*/ 863601 h 2040731"/>
              <a:gd name="connsiteX12" fmla="*/ 3229768 w 3974305"/>
              <a:gd name="connsiteY12" fmla="*/ 704851 h 2040731"/>
              <a:gd name="connsiteX13" fmla="*/ 3255167 w 3974305"/>
              <a:gd name="connsiteY13" fmla="*/ 519114 h 2040731"/>
              <a:gd name="connsiteX14" fmla="*/ 3393281 w 3974305"/>
              <a:gd name="connsiteY14" fmla="*/ 542925 h 2040731"/>
              <a:gd name="connsiteX15" fmla="*/ 3428999 w 3974305"/>
              <a:gd name="connsiteY15" fmla="*/ 350045 h 2040731"/>
              <a:gd name="connsiteX16" fmla="*/ 3783805 w 3974305"/>
              <a:gd name="connsiteY16" fmla="*/ 450058 h 2040731"/>
              <a:gd name="connsiteX17" fmla="*/ 3824287 w 3974305"/>
              <a:gd name="connsiteY17" fmla="*/ 265114 h 2040731"/>
              <a:gd name="connsiteX18" fmla="*/ 3962400 w 3974305"/>
              <a:gd name="connsiteY18" fmla="*/ 347663 h 2040731"/>
              <a:gd name="connsiteX19" fmla="*/ 3974305 w 3974305"/>
              <a:gd name="connsiteY19" fmla="*/ 278606 h 2040731"/>
              <a:gd name="connsiteX20" fmla="*/ 3800475 w 3974305"/>
              <a:gd name="connsiteY20" fmla="*/ 135731 h 2040731"/>
              <a:gd name="connsiteX21" fmla="*/ 3805237 w 3974305"/>
              <a:gd name="connsiteY21" fmla="*/ 61913 h 2040731"/>
              <a:gd name="connsiteX22" fmla="*/ 3762375 w 3974305"/>
              <a:gd name="connsiteY22" fmla="*/ 0 h 2040731"/>
              <a:gd name="connsiteX23" fmla="*/ 172243 w 3974305"/>
              <a:gd name="connsiteY23" fmla="*/ 81757 h 2040731"/>
              <a:gd name="connsiteX0" fmla="*/ 0 w 3974305"/>
              <a:gd name="connsiteY0" fmla="*/ 2009776 h 2040731"/>
              <a:gd name="connsiteX1" fmla="*/ 609599 w 3974305"/>
              <a:gd name="connsiteY1" fmla="*/ 2040731 h 2040731"/>
              <a:gd name="connsiteX2" fmla="*/ 635793 w 3974305"/>
              <a:gd name="connsiteY2" fmla="*/ 1704975 h 2040731"/>
              <a:gd name="connsiteX3" fmla="*/ 1569243 w 3974305"/>
              <a:gd name="connsiteY3" fmla="*/ 1747838 h 2040731"/>
              <a:gd name="connsiteX4" fmla="*/ 1640681 w 3974305"/>
              <a:gd name="connsiteY4" fmla="*/ 1438275 h 2040731"/>
              <a:gd name="connsiteX5" fmla="*/ 2004218 w 3974305"/>
              <a:gd name="connsiteY5" fmla="*/ 1479550 h 2040731"/>
              <a:gd name="connsiteX6" fmla="*/ 2039143 w 3974305"/>
              <a:gd name="connsiteY6" fmla="*/ 1312863 h 2040731"/>
              <a:gd name="connsiteX7" fmla="*/ 2077243 w 3974305"/>
              <a:gd name="connsiteY7" fmla="*/ 1327151 h 2040731"/>
              <a:gd name="connsiteX8" fmla="*/ 2175668 w 3974305"/>
              <a:gd name="connsiteY8" fmla="*/ 1565276 h 2040731"/>
              <a:gd name="connsiteX9" fmla="*/ 2442368 w 3974305"/>
              <a:gd name="connsiteY9" fmla="*/ 1504951 h 2040731"/>
              <a:gd name="connsiteX10" fmla="*/ 2267743 w 3974305"/>
              <a:gd name="connsiteY10" fmla="*/ 806451 h 2040731"/>
              <a:gd name="connsiteX11" fmla="*/ 3280568 w 3974305"/>
              <a:gd name="connsiteY11" fmla="*/ 863601 h 2040731"/>
              <a:gd name="connsiteX12" fmla="*/ 3229768 w 3974305"/>
              <a:gd name="connsiteY12" fmla="*/ 704851 h 2040731"/>
              <a:gd name="connsiteX13" fmla="*/ 3255167 w 3974305"/>
              <a:gd name="connsiteY13" fmla="*/ 519114 h 2040731"/>
              <a:gd name="connsiteX14" fmla="*/ 3393281 w 3974305"/>
              <a:gd name="connsiteY14" fmla="*/ 542925 h 2040731"/>
              <a:gd name="connsiteX15" fmla="*/ 3428999 w 3974305"/>
              <a:gd name="connsiteY15" fmla="*/ 350045 h 2040731"/>
              <a:gd name="connsiteX16" fmla="*/ 3783805 w 3974305"/>
              <a:gd name="connsiteY16" fmla="*/ 450058 h 2040731"/>
              <a:gd name="connsiteX17" fmla="*/ 3824287 w 3974305"/>
              <a:gd name="connsiteY17" fmla="*/ 265114 h 2040731"/>
              <a:gd name="connsiteX18" fmla="*/ 3962400 w 3974305"/>
              <a:gd name="connsiteY18" fmla="*/ 347663 h 2040731"/>
              <a:gd name="connsiteX19" fmla="*/ 3974305 w 3974305"/>
              <a:gd name="connsiteY19" fmla="*/ 278606 h 2040731"/>
              <a:gd name="connsiteX20" fmla="*/ 3800475 w 3974305"/>
              <a:gd name="connsiteY20" fmla="*/ 135731 h 2040731"/>
              <a:gd name="connsiteX21" fmla="*/ 3805237 w 3974305"/>
              <a:gd name="connsiteY21" fmla="*/ 61913 h 2040731"/>
              <a:gd name="connsiteX22" fmla="*/ 3762375 w 3974305"/>
              <a:gd name="connsiteY22" fmla="*/ 0 h 2040731"/>
              <a:gd name="connsiteX23" fmla="*/ 3407568 w 3974305"/>
              <a:gd name="connsiteY23" fmla="*/ 7145 h 2040731"/>
              <a:gd name="connsiteX24" fmla="*/ 172243 w 3974305"/>
              <a:gd name="connsiteY24" fmla="*/ 81757 h 2040731"/>
              <a:gd name="connsiteX0" fmla="*/ 0 w 3974305"/>
              <a:gd name="connsiteY0" fmla="*/ 2114550 h 2145505"/>
              <a:gd name="connsiteX1" fmla="*/ 609599 w 3974305"/>
              <a:gd name="connsiteY1" fmla="*/ 2145505 h 2145505"/>
              <a:gd name="connsiteX2" fmla="*/ 635793 w 3974305"/>
              <a:gd name="connsiteY2" fmla="*/ 1809749 h 2145505"/>
              <a:gd name="connsiteX3" fmla="*/ 1569243 w 3974305"/>
              <a:gd name="connsiteY3" fmla="*/ 1852612 h 2145505"/>
              <a:gd name="connsiteX4" fmla="*/ 1640681 w 3974305"/>
              <a:gd name="connsiteY4" fmla="*/ 1543049 h 2145505"/>
              <a:gd name="connsiteX5" fmla="*/ 2004218 w 3974305"/>
              <a:gd name="connsiteY5" fmla="*/ 1584324 h 2145505"/>
              <a:gd name="connsiteX6" fmla="*/ 2039143 w 3974305"/>
              <a:gd name="connsiteY6" fmla="*/ 1417637 h 2145505"/>
              <a:gd name="connsiteX7" fmla="*/ 2077243 w 3974305"/>
              <a:gd name="connsiteY7" fmla="*/ 1431925 h 2145505"/>
              <a:gd name="connsiteX8" fmla="*/ 2175668 w 3974305"/>
              <a:gd name="connsiteY8" fmla="*/ 1670050 h 2145505"/>
              <a:gd name="connsiteX9" fmla="*/ 2442368 w 3974305"/>
              <a:gd name="connsiteY9" fmla="*/ 1609725 h 2145505"/>
              <a:gd name="connsiteX10" fmla="*/ 2267743 w 3974305"/>
              <a:gd name="connsiteY10" fmla="*/ 911225 h 2145505"/>
              <a:gd name="connsiteX11" fmla="*/ 3280568 w 3974305"/>
              <a:gd name="connsiteY11" fmla="*/ 968375 h 2145505"/>
              <a:gd name="connsiteX12" fmla="*/ 3229768 w 3974305"/>
              <a:gd name="connsiteY12" fmla="*/ 809625 h 2145505"/>
              <a:gd name="connsiteX13" fmla="*/ 3255167 w 3974305"/>
              <a:gd name="connsiteY13" fmla="*/ 623888 h 2145505"/>
              <a:gd name="connsiteX14" fmla="*/ 3393281 w 3974305"/>
              <a:gd name="connsiteY14" fmla="*/ 647699 h 2145505"/>
              <a:gd name="connsiteX15" fmla="*/ 3428999 w 3974305"/>
              <a:gd name="connsiteY15" fmla="*/ 454819 h 2145505"/>
              <a:gd name="connsiteX16" fmla="*/ 3783805 w 3974305"/>
              <a:gd name="connsiteY16" fmla="*/ 554832 h 2145505"/>
              <a:gd name="connsiteX17" fmla="*/ 3824287 w 3974305"/>
              <a:gd name="connsiteY17" fmla="*/ 369888 h 2145505"/>
              <a:gd name="connsiteX18" fmla="*/ 3962400 w 3974305"/>
              <a:gd name="connsiteY18" fmla="*/ 452437 h 2145505"/>
              <a:gd name="connsiteX19" fmla="*/ 3974305 w 3974305"/>
              <a:gd name="connsiteY19" fmla="*/ 383380 h 2145505"/>
              <a:gd name="connsiteX20" fmla="*/ 3800475 w 3974305"/>
              <a:gd name="connsiteY20" fmla="*/ 240505 h 2145505"/>
              <a:gd name="connsiteX21" fmla="*/ 3805237 w 3974305"/>
              <a:gd name="connsiteY21" fmla="*/ 166687 h 2145505"/>
              <a:gd name="connsiteX22" fmla="*/ 3762375 w 3974305"/>
              <a:gd name="connsiteY22" fmla="*/ 104774 h 2145505"/>
              <a:gd name="connsiteX23" fmla="*/ 3745705 w 3974305"/>
              <a:gd name="connsiteY23" fmla="*/ 0 h 2145505"/>
              <a:gd name="connsiteX24" fmla="*/ 172243 w 3974305"/>
              <a:gd name="connsiteY24" fmla="*/ 186531 h 2145505"/>
              <a:gd name="connsiteX0" fmla="*/ 0 w 3974305"/>
              <a:gd name="connsiteY0" fmla="*/ 2114550 h 2145505"/>
              <a:gd name="connsiteX1" fmla="*/ 609599 w 3974305"/>
              <a:gd name="connsiteY1" fmla="*/ 2145505 h 2145505"/>
              <a:gd name="connsiteX2" fmla="*/ 635793 w 3974305"/>
              <a:gd name="connsiteY2" fmla="*/ 1809749 h 2145505"/>
              <a:gd name="connsiteX3" fmla="*/ 1569243 w 3974305"/>
              <a:gd name="connsiteY3" fmla="*/ 1852612 h 2145505"/>
              <a:gd name="connsiteX4" fmla="*/ 1640681 w 3974305"/>
              <a:gd name="connsiteY4" fmla="*/ 1543049 h 2145505"/>
              <a:gd name="connsiteX5" fmla="*/ 2004218 w 3974305"/>
              <a:gd name="connsiteY5" fmla="*/ 1584324 h 2145505"/>
              <a:gd name="connsiteX6" fmla="*/ 2039143 w 3974305"/>
              <a:gd name="connsiteY6" fmla="*/ 1417637 h 2145505"/>
              <a:gd name="connsiteX7" fmla="*/ 2077243 w 3974305"/>
              <a:gd name="connsiteY7" fmla="*/ 1431925 h 2145505"/>
              <a:gd name="connsiteX8" fmla="*/ 2175668 w 3974305"/>
              <a:gd name="connsiteY8" fmla="*/ 1670050 h 2145505"/>
              <a:gd name="connsiteX9" fmla="*/ 2442368 w 3974305"/>
              <a:gd name="connsiteY9" fmla="*/ 1609725 h 2145505"/>
              <a:gd name="connsiteX10" fmla="*/ 2267743 w 3974305"/>
              <a:gd name="connsiteY10" fmla="*/ 911225 h 2145505"/>
              <a:gd name="connsiteX11" fmla="*/ 3280568 w 3974305"/>
              <a:gd name="connsiteY11" fmla="*/ 968375 h 2145505"/>
              <a:gd name="connsiteX12" fmla="*/ 3229768 w 3974305"/>
              <a:gd name="connsiteY12" fmla="*/ 809625 h 2145505"/>
              <a:gd name="connsiteX13" fmla="*/ 3255167 w 3974305"/>
              <a:gd name="connsiteY13" fmla="*/ 623888 h 2145505"/>
              <a:gd name="connsiteX14" fmla="*/ 3393281 w 3974305"/>
              <a:gd name="connsiteY14" fmla="*/ 647699 h 2145505"/>
              <a:gd name="connsiteX15" fmla="*/ 3428999 w 3974305"/>
              <a:gd name="connsiteY15" fmla="*/ 454819 h 2145505"/>
              <a:gd name="connsiteX16" fmla="*/ 3783805 w 3974305"/>
              <a:gd name="connsiteY16" fmla="*/ 554832 h 2145505"/>
              <a:gd name="connsiteX17" fmla="*/ 3824287 w 3974305"/>
              <a:gd name="connsiteY17" fmla="*/ 369888 h 2145505"/>
              <a:gd name="connsiteX18" fmla="*/ 3962400 w 3974305"/>
              <a:gd name="connsiteY18" fmla="*/ 452437 h 2145505"/>
              <a:gd name="connsiteX19" fmla="*/ 3974305 w 3974305"/>
              <a:gd name="connsiteY19" fmla="*/ 383380 h 2145505"/>
              <a:gd name="connsiteX20" fmla="*/ 3800475 w 3974305"/>
              <a:gd name="connsiteY20" fmla="*/ 240505 h 2145505"/>
              <a:gd name="connsiteX21" fmla="*/ 3805237 w 3974305"/>
              <a:gd name="connsiteY21" fmla="*/ 166687 h 2145505"/>
              <a:gd name="connsiteX22" fmla="*/ 3762375 w 3974305"/>
              <a:gd name="connsiteY22" fmla="*/ 104774 h 2145505"/>
              <a:gd name="connsiteX23" fmla="*/ 3745705 w 3974305"/>
              <a:gd name="connsiteY23" fmla="*/ 0 h 2145505"/>
              <a:gd name="connsiteX24" fmla="*/ 3290887 w 3974305"/>
              <a:gd name="connsiteY24" fmla="*/ 28575 h 2145505"/>
              <a:gd name="connsiteX25" fmla="*/ 172243 w 3974305"/>
              <a:gd name="connsiteY25" fmla="*/ 186531 h 2145505"/>
              <a:gd name="connsiteX0" fmla="*/ 0 w 3974305"/>
              <a:gd name="connsiteY0" fmla="*/ 2114550 h 2145505"/>
              <a:gd name="connsiteX1" fmla="*/ 609599 w 3974305"/>
              <a:gd name="connsiteY1" fmla="*/ 2145505 h 2145505"/>
              <a:gd name="connsiteX2" fmla="*/ 635793 w 3974305"/>
              <a:gd name="connsiteY2" fmla="*/ 1809749 h 2145505"/>
              <a:gd name="connsiteX3" fmla="*/ 1569243 w 3974305"/>
              <a:gd name="connsiteY3" fmla="*/ 1852612 h 2145505"/>
              <a:gd name="connsiteX4" fmla="*/ 1640681 w 3974305"/>
              <a:gd name="connsiteY4" fmla="*/ 1543049 h 2145505"/>
              <a:gd name="connsiteX5" fmla="*/ 2004218 w 3974305"/>
              <a:gd name="connsiteY5" fmla="*/ 1584324 h 2145505"/>
              <a:gd name="connsiteX6" fmla="*/ 2039143 w 3974305"/>
              <a:gd name="connsiteY6" fmla="*/ 1417637 h 2145505"/>
              <a:gd name="connsiteX7" fmla="*/ 2077243 w 3974305"/>
              <a:gd name="connsiteY7" fmla="*/ 1431925 h 2145505"/>
              <a:gd name="connsiteX8" fmla="*/ 2175668 w 3974305"/>
              <a:gd name="connsiteY8" fmla="*/ 1670050 h 2145505"/>
              <a:gd name="connsiteX9" fmla="*/ 2442368 w 3974305"/>
              <a:gd name="connsiteY9" fmla="*/ 1609725 h 2145505"/>
              <a:gd name="connsiteX10" fmla="*/ 2267743 w 3974305"/>
              <a:gd name="connsiteY10" fmla="*/ 911225 h 2145505"/>
              <a:gd name="connsiteX11" fmla="*/ 3280568 w 3974305"/>
              <a:gd name="connsiteY11" fmla="*/ 968375 h 2145505"/>
              <a:gd name="connsiteX12" fmla="*/ 3229768 w 3974305"/>
              <a:gd name="connsiteY12" fmla="*/ 809625 h 2145505"/>
              <a:gd name="connsiteX13" fmla="*/ 3255167 w 3974305"/>
              <a:gd name="connsiteY13" fmla="*/ 623888 h 2145505"/>
              <a:gd name="connsiteX14" fmla="*/ 3393281 w 3974305"/>
              <a:gd name="connsiteY14" fmla="*/ 647699 h 2145505"/>
              <a:gd name="connsiteX15" fmla="*/ 3428999 w 3974305"/>
              <a:gd name="connsiteY15" fmla="*/ 454819 h 2145505"/>
              <a:gd name="connsiteX16" fmla="*/ 3783805 w 3974305"/>
              <a:gd name="connsiteY16" fmla="*/ 554832 h 2145505"/>
              <a:gd name="connsiteX17" fmla="*/ 3824287 w 3974305"/>
              <a:gd name="connsiteY17" fmla="*/ 369888 h 2145505"/>
              <a:gd name="connsiteX18" fmla="*/ 3962400 w 3974305"/>
              <a:gd name="connsiteY18" fmla="*/ 452437 h 2145505"/>
              <a:gd name="connsiteX19" fmla="*/ 3974305 w 3974305"/>
              <a:gd name="connsiteY19" fmla="*/ 383380 h 2145505"/>
              <a:gd name="connsiteX20" fmla="*/ 3800475 w 3974305"/>
              <a:gd name="connsiteY20" fmla="*/ 240505 h 2145505"/>
              <a:gd name="connsiteX21" fmla="*/ 3805237 w 3974305"/>
              <a:gd name="connsiteY21" fmla="*/ 166687 h 2145505"/>
              <a:gd name="connsiteX22" fmla="*/ 3762375 w 3974305"/>
              <a:gd name="connsiteY22" fmla="*/ 104774 h 2145505"/>
              <a:gd name="connsiteX23" fmla="*/ 3745705 w 3974305"/>
              <a:gd name="connsiteY23" fmla="*/ 0 h 2145505"/>
              <a:gd name="connsiteX24" fmla="*/ 3607594 w 3974305"/>
              <a:gd name="connsiteY24" fmla="*/ 2382 h 2145505"/>
              <a:gd name="connsiteX25" fmla="*/ 172243 w 3974305"/>
              <a:gd name="connsiteY25" fmla="*/ 186531 h 2145505"/>
              <a:gd name="connsiteX0" fmla="*/ 0 w 3974305"/>
              <a:gd name="connsiteY0" fmla="*/ 2114550 h 2145505"/>
              <a:gd name="connsiteX1" fmla="*/ 609599 w 3974305"/>
              <a:gd name="connsiteY1" fmla="*/ 2145505 h 2145505"/>
              <a:gd name="connsiteX2" fmla="*/ 635793 w 3974305"/>
              <a:gd name="connsiteY2" fmla="*/ 1809749 h 2145505"/>
              <a:gd name="connsiteX3" fmla="*/ 1569243 w 3974305"/>
              <a:gd name="connsiteY3" fmla="*/ 1852612 h 2145505"/>
              <a:gd name="connsiteX4" fmla="*/ 1640681 w 3974305"/>
              <a:gd name="connsiteY4" fmla="*/ 1543049 h 2145505"/>
              <a:gd name="connsiteX5" fmla="*/ 2004218 w 3974305"/>
              <a:gd name="connsiteY5" fmla="*/ 1584324 h 2145505"/>
              <a:gd name="connsiteX6" fmla="*/ 2039143 w 3974305"/>
              <a:gd name="connsiteY6" fmla="*/ 1417637 h 2145505"/>
              <a:gd name="connsiteX7" fmla="*/ 2077243 w 3974305"/>
              <a:gd name="connsiteY7" fmla="*/ 1431925 h 2145505"/>
              <a:gd name="connsiteX8" fmla="*/ 2175668 w 3974305"/>
              <a:gd name="connsiteY8" fmla="*/ 1670050 h 2145505"/>
              <a:gd name="connsiteX9" fmla="*/ 2442368 w 3974305"/>
              <a:gd name="connsiteY9" fmla="*/ 1609725 h 2145505"/>
              <a:gd name="connsiteX10" fmla="*/ 2267743 w 3974305"/>
              <a:gd name="connsiteY10" fmla="*/ 911225 h 2145505"/>
              <a:gd name="connsiteX11" fmla="*/ 3280568 w 3974305"/>
              <a:gd name="connsiteY11" fmla="*/ 968375 h 2145505"/>
              <a:gd name="connsiteX12" fmla="*/ 3229768 w 3974305"/>
              <a:gd name="connsiteY12" fmla="*/ 809625 h 2145505"/>
              <a:gd name="connsiteX13" fmla="*/ 3255167 w 3974305"/>
              <a:gd name="connsiteY13" fmla="*/ 623888 h 2145505"/>
              <a:gd name="connsiteX14" fmla="*/ 3393281 w 3974305"/>
              <a:gd name="connsiteY14" fmla="*/ 647699 h 2145505"/>
              <a:gd name="connsiteX15" fmla="*/ 3428999 w 3974305"/>
              <a:gd name="connsiteY15" fmla="*/ 454819 h 2145505"/>
              <a:gd name="connsiteX16" fmla="*/ 3783805 w 3974305"/>
              <a:gd name="connsiteY16" fmla="*/ 554832 h 2145505"/>
              <a:gd name="connsiteX17" fmla="*/ 3824287 w 3974305"/>
              <a:gd name="connsiteY17" fmla="*/ 369888 h 2145505"/>
              <a:gd name="connsiteX18" fmla="*/ 3962400 w 3974305"/>
              <a:gd name="connsiteY18" fmla="*/ 452437 h 2145505"/>
              <a:gd name="connsiteX19" fmla="*/ 3974305 w 3974305"/>
              <a:gd name="connsiteY19" fmla="*/ 383380 h 2145505"/>
              <a:gd name="connsiteX20" fmla="*/ 3800475 w 3974305"/>
              <a:gd name="connsiteY20" fmla="*/ 240505 h 2145505"/>
              <a:gd name="connsiteX21" fmla="*/ 3805237 w 3974305"/>
              <a:gd name="connsiteY21" fmla="*/ 166687 h 2145505"/>
              <a:gd name="connsiteX22" fmla="*/ 3762375 w 3974305"/>
              <a:gd name="connsiteY22" fmla="*/ 104774 h 2145505"/>
              <a:gd name="connsiteX23" fmla="*/ 3745705 w 3974305"/>
              <a:gd name="connsiteY23" fmla="*/ 0 h 2145505"/>
              <a:gd name="connsiteX24" fmla="*/ 3607594 w 3974305"/>
              <a:gd name="connsiteY24" fmla="*/ 2382 h 2145505"/>
              <a:gd name="connsiteX25" fmla="*/ 2874168 w 3974305"/>
              <a:gd name="connsiteY25" fmla="*/ 38100 h 2145505"/>
              <a:gd name="connsiteX26" fmla="*/ 172243 w 3974305"/>
              <a:gd name="connsiteY26" fmla="*/ 186531 h 2145505"/>
              <a:gd name="connsiteX0" fmla="*/ 0 w 3974305"/>
              <a:gd name="connsiteY0" fmla="*/ 2328862 h 2359817"/>
              <a:gd name="connsiteX1" fmla="*/ 609599 w 3974305"/>
              <a:gd name="connsiteY1" fmla="*/ 2359817 h 2359817"/>
              <a:gd name="connsiteX2" fmla="*/ 635793 w 3974305"/>
              <a:gd name="connsiteY2" fmla="*/ 2024061 h 2359817"/>
              <a:gd name="connsiteX3" fmla="*/ 1569243 w 3974305"/>
              <a:gd name="connsiteY3" fmla="*/ 2066924 h 2359817"/>
              <a:gd name="connsiteX4" fmla="*/ 1640681 w 3974305"/>
              <a:gd name="connsiteY4" fmla="*/ 1757361 h 2359817"/>
              <a:gd name="connsiteX5" fmla="*/ 2004218 w 3974305"/>
              <a:gd name="connsiteY5" fmla="*/ 1798636 h 2359817"/>
              <a:gd name="connsiteX6" fmla="*/ 2039143 w 3974305"/>
              <a:gd name="connsiteY6" fmla="*/ 1631949 h 2359817"/>
              <a:gd name="connsiteX7" fmla="*/ 2077243 w 3974305"/>
              <a:gd name="connsiteY7" fmla="*/ 1646237 h 2359817"/>
              <a:gd name="connsiteX8" fmla="*/ 2175668 w 3974305"/>
              <a:gd name="connsiteY8" fmla="*/ 1884362 h 2359817"/>
              <a:gd name="connsiteX9" fmla="*/ 2442368 w 3974305"/>
              <a:gd name="connsiteY9" fmla="*/ 1824037 h 2359817"/>
              <a:gd name="connsiteX10" fmla="*/ 2267743 w 3974305"/>
              <a:gd name="connsiteY10" fmla="*/ 1125537 h 2359817"/>
              <a:gd name="connsiteX11" fmla="*/ 3280568 w 3974305"/>
              <a:gd name="connsiteY11" fmla="*/ 1182687 h 2359817"/>
              <a:gd name="connsiteX12" fmla="*/ 3229768 w 3974305"/>
              <a:gd name="connsiteY12" fmla="*/ 1023937 h 2359817"/>
              <a:gd name="connsiteX13" fmla="*/ 3255167 w 3974305"/>
              <a:gd name="connsiteY13" fmla="*/ 838200 h 2359817"/>
              <a:gd name="connsiteX14" fmla="*/ 3393281 w 3974305"/>
              <a:gd name="connsiteY14" fmla="*/ 862011 h 2359817"/>
              <a:gd name="connsiteX15" fmla="*/ 3428999 w 3974305"/>
              <a:gd name="connsiteY15" fmla="*/ 669131 h 2359817"/>
              <a:gd name="connsiteX16" fmla="*/ 3783805 w 3974305"/>
              <a:gd name="connsiteY16" fmla="*/ 769144 h 2359817"/>
              <a:gd name="connsiteX17" fmla="*/ 3824287 w 3974305"/>
              <a:gd name="connsiteY17" fmla="*/ 584200 h 2359817"/>
              <a:gd name="connsiteX18" fmla="*/ 3962400 w 3974305"/>
              <a:gd name="connsiteY18" fmla="*/ 666749 h 2359817"/>
              <a:gd name="connsiteX19" fmla="*/ 3974305 w 3974305"/>
              <a:gd name="connsiteY19" fmla="*/ 597692 h 2359817"/>
              <a:gd name="connsiteX20" fmla="*/ 3800475 w 3974305"/>
              <a:gd name="connsiteY20" fmla="*/ 454817 h 2359817"/>
              <a:gd name="connsiteX21" fmla="*/ 3805237 w 3974305"/>
              <a:gd name="connsiteY21" fmla="*/ 380999 h 2359817"/>
              <a:gd name="connsiteX22" fmla="*/ 3762375 w 3974305"/>
              <a:gd name="connsiteY22" fmla="*/ 319086 h 2359817"/>
              <a:gd name="connsiteX23" fmla="*/ 3745705 w 3974305"/>
              <a:gd name="connsiteY23" fmla="*/ 214312 h 2359817"/>
              <a:gd name="connsiteX24" fmla="*/ 3607594 w 3974305"/>
              <a:gd name="connsiteY24" fmla="*/ 216694 h 2359817"/>
              <a:gd name="connsiteX25" fmla="*/ 3643312 w 3974305"/>
              <a:gd name="connsiteY25" fmla="*/ 0 h 2359817"/>
              <a:gd name="connsiteX26" fmla="*/ 172243 w 3974305"/>
              <a:gd name="connsiteY26" fmla="*/ 400843 h 2359817"/>
              <a:gd name="connsiteX0" fmla="*/ 0 w 3974305"/>
              <a:gd name="connsiteY0" fmla="*/ 2328862 h 2359817"/>
              <a:gd name="connsiteX1" fmla="*/ 609599 w 3974305"/>
              <a:gd name="connsiteY1" fmla="*/ 2359817 h 2359817"/>
              <a:gd name="connsiteX2" fmla="*/ 635793 w 3974305"/>
              <a:gd name="connsiteY2" fmla="*/ 2024061 h 2359817"/>
              <a:gd name="connsiteX3" fmla="*/ 1569243 w 3974305"/>
              <a:gd name="connsiteY3" fmla="*/ 2066924 h 2359817"/>
              <a:gd name="connsiteX4" fmla="*/ 1640681 w 3974305"/>
              <a:gd name="connsiteY4" fmla="*/ 1757361 h 2359817"/>
              <a:gd name="connsiteX5" fmla="*/ 2004218 w 3974305"/>
              <a:gd name="connsiteY5" fmla="*/ 1798636 h 2359817"/>
              <a:gd name="connsiteX6" fmla="*/ 2039143 w 3974305"/>
              <a:gd name="connsiteY6" fmla="*/ 1631949 h 2359817"/>
              <a:gd name="connsiteX7" fmla="*/ 2077243 w 3974305"/>
              <a:gd name="connsiteY7" fmla="*/ 1646237 h 2359817"/>
              <a:gd name="connsiteX8" fmla="*/ 2175668 w 3974305"/>
              <a:gd name="connsiteY8" fmla="*/ 1884362 h 2359817"/>
              <a:gd name="connsiteX9" fmla="*/ 2442368 w 3974305"/>
              <a:gd name="connsiteY9" fmla="*/ 1824037 h 2359817"/>
              <a:gd name="connsiteX10" fmla="*/ 2267743 w 3974305"/>
              <a:gd name="connsiteY10" fmla="*/ 1125537 h 2359817"/>
              <a:gd name="connsiteX11" fmla="*/ 3280568 w 3974305"/>
              <a:gd name="connsiteY11" fmla="*/ 1182687 h 2359817"/>
              <a:gd name="connsiteX12" fmla="*/ 3229768 w 3974305"/>
              <a:gd name="connsiteY12" fmla="*/ 1023937 h 2359817"/>
              <a:gd name="connsiteX13" fmla="*/ 3255167 w 3974305"/>
              <a:gd name="connsiteY13" fmla="*/ 838200 h 2359817"/>
              <a:gd name="connsiteX14" fmla="*/ 3393281 w 3974305"/>
              <a:gd name="connsiteY14" fmla="*/ 862011 h 2359817"/>
              <a:gd name="connsiteX15" fmla="*/ 3428999 w 3974305"/>
              <a:gd name="connsiteY15" fmla="*/ 669131 h 2359817"/>
              <a:gd name="connsiteX16" fmla="*/ 3783805 w 3974305"/>
              <a:gd name="connsiteY16" fmla="*/ 769144 h 2359817"/>
              <a:gd name="connsiteX17" fmla="*/ 3824287 w 3974305"/>
              <a:gd name="connsiteY17" fmla="*/ 584200 h 2359817"/>
              <a:gd name="connsiteX18" fmla="*/ 3962400 w 3974305"/>
              <a:gd name="connsiteY18" fmla="*/ 666749 h 2359817"/>
              <a:gd name="connsiteX19" fmla="*/ 3974305 w 3974305"/>
              <a:gd name="connsiteY19" fmla="*/ 597692 h 2359817"/>
              <a:gd name="connsiteX20" fmla="*/ 3800475 w 3974305"/>
              <a:gd name="connsiteY20" fmla="*/ 454817 h 2359817"/>
              <a:gd name="connsiteX21" fmla="*/ 3805237 w 3974305"/>
              <a:gd name="connsiteY21" fmla="*/ 380999 h 2359817"/>
              <a:gd name="connsiteX22" fmla="*/ 3762375 w 3974305"/>
              <a:gd name="connsiteY22" fmla="*/ 319086 h 2359817"/>
              <a:gd name="connsiteX23" fmla="*/ 3745705 w 3974305"/>
              <a:gd name="connsiteY23" fmla="*/ 214312 h 2359817"/>
              <a:gd name="connsiteX24" fmla="*/ 3607594 w 3974305"/>
              <a:gd name="connsiteY24" fmla="*/ 216694 h 2359817"/>
              <a:gd name="connsiteX25" fmla="*/ 3643312 w 3974305"/>
              <a:gd name="connsiteY25" fmla="*/ 0 h 2359817"/>
              <a:gd name="connsiteX26" fmla="*/ 2757487 w 3974305"/>
              <a:gd name="connsiteY26" fmla="*/ 97631 h 2359817"/>
              <a:gd name="connsiteX27" fmla="*/ 172243 w 3974305"/>
              <a:gd name="connsiteY27" fmla="*/ 400843 h 2359817"/>
              <a:gd name="connsiteX0" fmla="*/ 0 w 3974305"/>
              <a:gd name="connsiteY0" fmla="*/ 2328862 h 2359817"/>
              <a:gd name="connsiteX1" fmla="*/ 609599 w 3974305"/>
              <a:gd name="connsiteY1" fmla="*/ 2359817 h 2359817"/>
              <a:gd name="connsiteX2" fmla="*/ 635793 w 3974305"/>
              <a:gd name="connsiteY2" fmla="*/ 2024061 h 2359817"/>
              <a:gd name="connsiteX3" fmla="*/ 1569243 w 3974305"/>
              <a:gd name="connsiteY3" fmla="*/ 2066924 h 2359817"/>
              <a:gd name="connsiteX4" fmla="*/ 1640681 w 3974305"/>
              <a:gd name="connsiteY4" fmla="*/ 1757361 h 2359817"/>
              <a:gd name="connsiteX5" fmla="*/ 2004218 w 3974305"/>
              <a:gd name="connsiteY5" fmla="*/ 1798636 h 2359817"/>
              <a:gd name="connsiteX6" fmla="*/ 2039143 w 3974305"/>
              <a:gd name="connsiteY6" fmla="*/ 1631949 h 2359817"/>
              <a:gd name="connsiteX7" fmla="*/ 2077243 w 3974305"/>
              <a:gd name="connsiteY7" fmla="*/ 1646237 h 2359817"/>
              <a:gd name="connsiteX8" fmla="*/ 2175668 w 3974305"/>
              <a:gd name="connsiteY8" fmla="*/ 1884362 h 2359817"/>
              <a:gd name="connsiteX9" fmla="*/ 2442368 w 3974305"/>
              <a:gd name="connsiteY9" fmla="*/ 1824037 h 2359817"/>
              <a:gd name="connsiteX10" fmla="*/ 2267743 w 3974305"/>
              <a:gd name="connsiteY10" fmla="*/ 1125537 h 2359817"/>
              <a:gd name="connsiteX11" fmla="*/ 3280568 w 3974305"/>
              <a:gd name="connsiteY11" fmla="*/ 1182687 h 2359817"/>
              <a:gd name="connsiteX12" fmla="*/ 3229768 w 3974305"/>
              <a:gd name="connsiteY12" fmla="*/ 1023937 h 2359817"/>
              <a:gd name="connsiteX13" fmla="*/ 3255167 w 3974305"/>
              <a:gd name="connsiteY13" fmla="*/ 838200 h 2359817"/>
              <a:gd name="connsiteX14" fmla="*/ 3393281 w 3974305"/>
              <a:gd name="connsiteY14" fmla="*/ 862011 h 2359817"/>
              <a:gd name="connsiteX15" fmla="*/ 3428999 w 3974305"/>
              <a:gd name="connsiteY15" fmla="*/ 669131 h 2359817"/>
              <a:gd name="connsiteX16" fmla="*/ 3783805 w 3974305"/>
              <a:gd name="connsiteY16" fmla="*/ 769144 h 2359817"/>
              <a:gd name="connsiteX17" fmla="*/ 3824287 w 3974305"/>
              <a:gd name="connsiteY17" fmla="*/ 584200 h 2359817"/>
              <a:gd name="connsiteX18" fmla="*/ 3962400 w 3974305"/>
              <a:gd name="connsiteY18" fmla="*/ 666749 h 2359817"/>
              <a:gd name="connsiteX19" fmla="*/ 3974305 w 3974305"/>
              <a:gd name="connsiteY19" fmla="*/ 597692 h 2359817"/>
              <a:gd name="connsiteX20" fmla="*/ 3800475 w 3974305"/>
              <a:gd name="connsiteY20" fmla="*/ 454817 h 2359817"/>
              <a:gd name="connsiteX21" fmla="*/ 3805237 w 3974305"/>
              <a:gd name="connsiteY21" fmla="*/ 380999 h 2359817"/>
              <a:gd name="connsiteX22" fmla="*/ 3762375 w 3974305"/>
              <a:gd name="connsiteY22" fmla="*/ 319086 h 2359817"/>
              <a:gd name="connsiteX23" fmla="*/ 3745705 w 3974305"/>
              <a:gd name="connsiteY23" fmla="*/ 214312 h 2359817"/>
              <a:gd name="connsiteX24" fmla="*/ 3607594 w 3974305"/>
              <a:gd name="connsiteY24" fmla="*/ 216694 h 2359817"/>
              <a:gd name="connsiteX25" fmla="*/ 3643312 w 3974305"/>
              <a:gd name="connsiteY25" fmla="*/ 0 h 2359817"/>
              <a:gd name="connsiteX26" fmla="*/ 3336131 w 3974305"/>
              <a:gd name="connsiteY26" fmla="*/ 9525 h 2359817"/>
              <a:gd name="connsiteX27" fmla="*/ 172243 w 3974305"/>
              <a:gd name="connsiteY27" fmla="*/ 400843 h 2359817"/>
              <a:gd name="connsiteX0" fmla="*/ 0 w 3974305"/>
              <a:gd name="connsiteY0" fmla="*/ 2328862 h 2359817"/>
              <a:gd name="connsiteX1" fmla="*/ 609599 w 3974305"/>
              <a:gd name="connsiteY1" fmla="*/ 2359817 h 2359817"/>
              <a:gd name="connsiteX2" fmla="*/ 635793 w 3974305"/>
              <a:gd name="connsiteY2" fmla="*/ 2024061 h 2359817"/>
              <a:gd name="connsiteX3" fmla="*/ 1569243 w 3974305"/>
              <a:gd name="connsiteY3" fmla="*/ 2066924 h 2359817"/>
              <a:gd name="connsiteX4" fmla="*/ 1640681 w 3974305"/>
              <a:gd name="connsiteY4" fmla="*/ 1757361 h 2359817"/>
              <a:gd name="connsiteX5" fmla="*/ 2004218 w 3974305"/>
              <a:gd name="connsiteY5" fmla="*/ 1798636 h 2359817"/>
              <a:gd name="connsiteX6" fmla="*/ 2039143 w 3974305"/>
              <a:gd name="connsiteY6" fmla="*/ 1631949 h 2359817"/>
              <a:gd name="connsiteX7" fmla="*/ 2077243 w 3974305"/>
              <a:gd name="connsiteY7" fmla="*/ 1646237 h 2359817"/>
              <a:gd name="connsiteX8" fmla="*/ 2175668 w 3974305"/>
              <a:gd name="connsiteY8" fmla="*/ 1884362 h 2359817"/>
              <a:gd name="connsiteX9" fmla="*/ 2442368 w 3974305"/>
              <a:gd name="connsiteY9" fmla="*/ 1824037 h 2359817"/>
              <a:gd name="connsiteX10" fmla="*/ 2267743 w 3974305"/>
              <a:gd name="connsiteY10" fmla="*/ 1125537 h 2359817"/>
              <a:gd name="connsiteX11" fmla="*/ 3280568 w 3974305"/>
              <a:gd name="connsiteY11" fmla="*/ 1182687 h 2359817"/>
              <a:gd name="connsiteX12" fmla="*/ 3229768 w 3974305"/>
              <a:gd name="connsiteY12" fmla="*/ 1023937 h 2359817"/>
              <a:gd name="connsiteX13" fmla="*/ 3255167 w 3974305"/>
              <a:gd name="connsiteY13" fmla="*/ 838200 h 2359817"/>
              <a:gd name="connsiteX14" fmla="*/ 3393281 w 3974305"/>
              <a:gd name="connsiteY14" fmla="*/ 862011 h 2359817"/>
              <a:gd name="connsiteX15" fmla="*/ 3428999 w 3974305"/>
              <a:gd name="connsiteY15" fmla="*/ 669131 h 2359817"/>
              <a:gd name="connsiteX16" fmla="*/ 3783805 w 3974305"/>
              <a:gd name="connsiteY16" fmla="*/ 769144 h 2359817"/>
              <a:gd name="connsiteX17" fmla="*/ 3824287 w 3974305"/>
              <a:gd name="connsiteY17" fmla="*/ 584200 h 2359817"/>
              <a:gd name="connsiteX18" fmla="*/ 3962400 w 3974305"/>
              <a:gd name="connsiteY18" fmla="*/ 666749 h 2359817"/>
              <a:gd name="connsiteX19" fmla="*/ 3974305 w 3974305"/>
              <a:gd name="connsiteY19" fmla="*/ 597692 h 2359817"/>
              <a:gd name="connsiteX20" fmla="*/ 3800475 w 3974305"/>
              <a:gd name="connsiteY20" fmla="*/ 454817 h 2359817"/>
              <a:gd name="connsiteX21" fmla="*/ 3805237 w 3974305"/>
              <a:gd name="connsiteY21" fmla="*/ 380999 h 2359817"/>
              <a:gd name="connsiteX22" fmla="*/ 3762375 w 3974305"/>
              <a:gd name="connsiteY22" fmla="*/ 319086 h 2359817"/>
              <a:gd name="connsiteX23" fmla="*/ 3745705 w 3974305"/>
              <a:gd name="connsiteY23" fmla="*/ 214312 h 2359817"/>
              <a:gd name="connsiteX24" fmla="*/ 3607594 w 3974305"/>
              <a:gd name="connsiteY24" fmla="*/ 216694 h 2359817"/>
              <a:gd name="connsiteX25" fmla="*/ 3643312 w 3974305"/>
              <a:gd name="connsiteY25" fmla="*/ 0 h 2359817"/>
              <a:gd name="connsiteX26" fmla="*/ 3336131 w 3974305"/>
              <a:gd name="connsiteY26" fmla="*/ 9525 h 2359817"/>
              <a:gd name="connsiteX27" fmla="*/ 2764631 w 3974305"/>
              <a:gd name="connsiteY27" fmla="*/ 83343 h 2359817"/>
              <a:gd name="connsiteX28" fmla="*/ 172243 w 3974305"/>
              <a:gd name="connsiteY28" fmla="*/ 400843 h 2359817"/>
              <a:gd name="connsiteX0" fmla="*/ 0 w 3974305"/>
              <a:gd name="connsiteY0" fmla="*/ 2497931 h 2528886"/>
              <a:gd name="connsiteX1" fmla="*/ 609599 w 3974305"/>
              <a:gd name="connsiteY1" fmla="*/ 2528886 h 2528886"/>
              <a:gd name="connsiteX2" fmla="*/ 635793 w 3974305"/>
              <a:gd name="connsiteY2" fmla="*/ 2193130 h 2528886"/>
              <a:gd name="connsiteX3" fmla="*/ 1569243 w 3974305"/>
              <a:gd name="connsiteY3" fmla="*/ 2235993 h 2528886"/>
              <a:gd name="connsiteX4" fmla="*/ 1640681 w 3974305"/>
              <a:gd name="connsiteY4" fmla="*/ 1926430 h 2528886"/>
              <a:gd name="connsiteX5" fmla="*/ 2004218 w 3974305"/>
              <a:gd name="connsiteY5" fmla="*/ 1967705 h 2528886"/>
              <a:gd name="connsiteX6" fmla="*/ 2039143 w 3974305"/>
              <a:gd name="connsiteY6" fmla="*/ 1801018 h 2528886"/>
              <a:gd name="connsiteX7" fmla="*/ 2077243 w 3974305"/>
              <a:gd name="connsiteY7" fmla="*/ 1815306 h 2528886"/>
              <a:gd name="connsiteX8" fmla="*/ 2175668 w 3974305"/>
              <a:gd name="connsiteY8" fmla="*/ 2053431 h 2528886"/>
              <a:gd name="connsiteX9" fmla="*/ 2442368 w 3974305"/>
              <a:gd name="connsiteY9" fmla="*/ 1993106 h 2528886"/>
              <a:gd name="connsiteX10" fmla="*/ 2267743 w 3974305"/>
              <a:gd name="connsiteY10" fmla="*/ 1294606 h 2528886"/>
              <a:gd name="connsiteX11" fmla="*/ 3280568 w 3974305"/>
              <a:gd name="connsiteY11" fmla="*/ 1351756 h 2528886"/>
              <a:gd name="connsiteX12" fmla="*/ 3229768 w 3974305"/>
              <a:gd name="connsiteY12" fmla="*/ 1193006 h 2528886"/>
              <a:gd name="connsiteX13" fmla="*/ 3255167 w 3974305"/>
              <a:gd name="connsiteY13" fmla="*/ 1007269 h 2528886"/>
              <a:gd name="connsiteX14" fmla="*/ 3393281 w 3974305"/>
              <a:gd name="connsiteY14" fmla="*/ 1031080 h 2528886"/>
              <a:gd name="connsiteX15" fmla="*/ 3428999 w 3974305"/>
              <a:gd name="connsiteY15" fmla="*/ 838200 h 2528886"/>
              <a:gd name="connsiteX16" fmla="*/ 3783805 w 3974305"/>
              <a:gd name="connsiteY16" fmla="*/ 938213 h 2528886"/>
              <a:gd name="connsiteX17" fmla="*/ 3824287 w 3974305"/>
              <a:gd name="connsiteY17" fmla="*/ 753269 h 2528886"/>
              <a:gd name="connsiteX18" fmla="*/ 3962400 w 3974305"/>
              <a:gd name="connsiteY18" fmla="*/ 835818 h 2528886"/>
              <a:gd name="connsiteX19" fmla="*/ 3974305 w 3974305"/>
              <a:gd name="connsiteY19" fmla="*/ 766761 h 2528886"/>
              <a:gd name="connsiteX20" fmla="*/ 3800475 w 3974305"/>
              <a:gd name="connsiteY20" fmla="*/ 623886 h 2528886"/>
              <a:gd name="connsiteX21" fmla="*/ 3805237 w 3974305"/>
              <a:gd name="connsiteY21" fmla="*/ 550068 h 2528886"/>
              <a:gd name="connsiteX22" fmla="*/ 3762375 w 3974305"/>
              <a:gd name="connsiteY22" fmla="*/ 488155 h 2528886"/>
              <a:gd name="connsiteX23" fmla="*/ 3745705 w 3974305"/>
              <a:gd name="connsiteY23" fmla="*/ 383381 h 2528886"/>
              <a:gd name="connsiteX24" fmla="*/ 3607594 w 3974305"/>
              <a:gd name="connsiteY24" fmla="*/ 385763 h 2528886"/>
              <a:gd name="connsiteX25" fmla="*/ 3643312 w 3974305"/>
              <a:gd name="connsiteY25" fmla="*/ 169069 h 2528886"/>
              <a:gd name="connsiteX26" fmla="*/ 3336131 w 3974305"/>
              <a:gd name="connsiteY26" fmla="*/ 178594 h 2528886"/>
              <a:gd name="connsiteX27" fmla="*/ 2557462 w 3974305"/>
              <a:gd name="connsiteY27" fmla="*/ 0 h 2528886"/>
              <a:gd name="connsiteX28" fmla="*/ 172243 w 3974305"/>
              <a:gd name="connsiteY28" fmla="*/ 569912 h 2528886"/>
              <a:gd name="connsiteX0" fmla="*/ 0 w 3974305"/>
              <a:gd name="connsiteY0" fmla="*/ 2497931 h 2528886"/>
              <a:gd name="connsiteX1" fmla="*/ 609599 w 3974305"/>
              <a:gd name="connsiteY1" fmla="*/ 2528886 h 2528886"/>
              <a:gd name="connsiteX2" fmla="*/ 635793 w 3974305"/>
              <a:gd name="connsiteY2" fmla="*/ 2193130 h 2528886"/>
              <a:gd name="connsiteX3" fmla="*/ 1569243 w 3974305"/>
              <a:gd name="connsiteY3" fmla="*/ 2235993 h 2528886"/>
              <a:gd name="connsiteX4" fmla="*/ 1640681 w 3974305"/>
              <a:gd name="connsiteY4" fmla="*/ 1926430 h 2528886"/>
              <a:gd name="connsiteX5" fmla="*/ 2004218 w 3974305"/>
              <a:gd name="connsiteY5" fmla="*/ 1967705 h 2528886"/>
              <a:gd name="connsiteX6" fmla="*/ 2039143 w 3974305"/>
              <a:gd name="connsiteY6" fmla="*/ 1801018 h 2528886"/>
              <a:gd name="connsiteX7" fmla="*/ 2077243 w 3974305"/>
              <a:gd name="connsiteY7" fmla="*/ 1815306 h 2528886"/>
              <a:gd name="connsiteX8" fmla="*/ 2175668 w 3974305"/>
              <a:gd name="connsiteY8" fmla="*/ 2053431 h 2528886"/>
              <a:gd name="connsiteX9" fmla="*/ 2442368 w 3974305"/>
              <a:gd name="connsiteY9" fmla="*/ 1993106 h 2528886"/>
              <a:gd name="connsiteX10" fmla="*/ 2267743 w 3974305"/>
              <a:gd name="connsiteY10" fmla="*/ 1294606 h 2528886"/>
              <a:gd name="connsiteX11" fmla="*/ 3280568 w 3974305"/>
              <a:gd name="connsiteY11" fmla="*/ 1351756 h 2528886"/>
              <a:gd name="connsiteX12" fmla="*/ 3229768 w 3974305"/>
              <a:gd name="connsiteY12" fmla="*/ 1193006 h 2528886"/>
              <a:gd name="connsiteX13" fmla="*/ 3255167 w 3974305"/>
              <a:gd name="connsiteY13" fmla="*/ 1007269 h 2528886"/>
              <a:gd name="connsiteX14" fmla="*/ 3393281 w 3974305"/>
              <a:gd name="connsiteY14" fmla="*/ 1031080 h 2528886"/>
              <a:gd name="connsiteX15" fmla="*/ 3428999 w 3974305"/>
              <a:gd name="connsiteY15" fmla="*/ 838200 h 2528886"/>
              <a:gd name="connsiteX16" fmla="*/ 3783805 w 3974305"/>
              <a:gd name="connsiteY16" fmla="*/ 938213 h 2528886"/>
              <a:gd name="connsiteX17" fmla="*/ 3824287 w 3974305"/>
              <a:gd name="connsiteY17" fmla="*/ 753269 h 2528886"/>
              <a:gd name="connsiteX18" fmla="*/ 3962400 w 3974305"/>
              <a:gd name="connsiteY18" fmla="*/ 835818 h 2528886"/>
              <a:gd name="connsiteX19" fmla="*/ 3974305 w 3974305"/>
              <a:gd name="connsiteY19" fmla="*/ 766761 h 2528886"/>
              <a:gd name="connsiteX20" fmla="*/ 3800475 w 3974305"/>
              <a:gd name="connsiteY20" fmla="*/ 623886 h 2528886"/>
              <a:gd name="connsiteX21" fmla="*/ 3805237 w 3974305"/>
              <a:gd name="connsiteY21" fmla="*/ 550068 h 2528886"/>
              <a:gd name="connsiteX22" fmla="*/ 3762375 w 3974305"/>
              <a:gd name="connsiteY22" fmla="*/ 488155 h 2528886"/>
              <a:gd name="connsiteX23" fmla="*/ 3745705 w 3974305"/>
              <a:gd name="connsiteY23" fmla="*/ 383381 h 2528886"/>
              <a:gd name="connsiteX24" fmla="*/ 3607594 w 3974305"/>
              <a:gd name="connsiteY24" fmla="*/ 385763 h 2528886"/>
              <a:gd name="connsiteX25" fmla="*/ 3643312 w 3974305"/>
              <a:gd name="connsiteY25" fmla="*/ 169069 h 2528886"/>
              <a:gd name="connsiteX26" fmla="*/ 3336131 w 3974305"/>
              <a:gd name="connsiteY26" fmla="*/ 178594 h 2528886"/>
              <a:gd name="connsiteX27" fmla="*/ 2557462 w 3974305"/>
              <a:gd name="connsiteY27" fmla="*/ 0 h 2528886"/>
              <a:gd name="connsiteX28" fmla="*/ 2169318 w 3974305"/>
              <a:gd name="connsiteY28" fmla="*/ 95250 h 2528886"/>
              <a:gd name="connsiteX29" fmla="*/ 172243 w 3974305"/>
              <a:gd name="connsiteY29" fmla="*/ 569912 h 2528886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172243 w 3974305"/>
              <a:gd name="connsiteY29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1981199 w 3974305"/>
              <a:gd name="connsiteY29" fmla="*/ 123825 h 2543173"/>
              <a:gd name="connsiteX30" fmla="*/ 172243 w 3974305"/>
              <a:gd name="connsiteY30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72243 w 3974305"/>
              <a:gd name="connsiteY30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588293 w 3974305"/>
              <a:gd name="connsiteY30" fmla="*/ 140494 h 2543173"/>
              <a:gd name="connsiteX31" fmla="*/ 172243 w 3974305"/>
              <a:gd name="connsiteY31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2243 w 3974305"/>
              <a:gd name="connsiteY31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476374 w 3974305"/>
              <a:gd name="connsiteY31" fmla="*/ 250032 h 2543173"/>
              <a:gd name="connsiteX32" fmla="*/ 172243 w 3974305"/>
              <a:gd name="connsiteY32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807368 w 3974305"/>
              <a:gd name="connsiteY31" fmla="*/ 221457 h 2543173"/>
              <a:gd name="connsiteX32" fmla="*/ 172243 w 3974305"/>
              <a:gd name="connsiteY32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807368 w 3974305"/>
              <a:gd name="connsiteY31" fmla="*/ 221457 h 2543173"/>
              <a:gd name="connsiteX32" fmla="*/ 1485899 w 3974305"/>
              <a:gd name="connsiteY32" fmla="*/ 292894 h 2543173"/>
              <a:gd name="connsiteX33" fmla="*/ 172243 w 3974305"/>
              <a:gd name="connsiteY33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807368 w 3974305"/>
              <a:gd name="connsiteY31" fmla="*/ 221457 h 2543173"/>
              <a:gd name="connsiteX32" fmla="*/ 1776411 w 3974305"/>
              <a:gd name="connsiteY32" fmla="*/ 290513 h 2543173"/>
              <a:gd name="connsiteX33" fmla="*/ 172243 w 3974305"/>
              <a:gd name="connsiteY33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243 w 3974305"/>
              <a:gd name="connsiteY33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323974 w 3974305"/>
              <a:gd name="connsiteY33" fmla="*/ 369094 h 2543173"/>
              <a:gd name="connsiteX34" fmla="*/ 172243 w 3974305"/>
              <a:gd name="connsiteY34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72243 w 3974305"/>
              <a:gd name="connsiteY34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290637 w 3974305"/>
              <a:gd name="connsiteY34" fmla="*/ 400050 h 2543173"/>
              <a:gd name="connsiteX35" fmla="*/ 172243 w 3974305"/>
              <a:gd name="connsiteY35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72243 w 3974305"/>
              <a:gd name="connsiteY35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992981 w 3974305"/>
              <a:gd name="connsiteY35" fmla="*/ 504825 h 2543173"/>
              <a:gd name="connsiteX36" fmla="*/ 172243 w 3974305"/>
              <a:gd name="connsiteY36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172243 w 3974305"/>
              <a:gd name="connsiteY36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783431 w 3974305"/>
              <a:gd name="connsiteY36" fmla="*/ 445294 h 2543173"/>
              <a:gd name="connsiteX37" fmla="*/ 172243 w 3974305"/>
              <a:gd name="connsiteY37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172243 w 3974305"/>
              <a:gd name="connsiteY37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407193 w 3974305"/>
              <a:gd name="connsiteY37" fmla="*/ 554832 h 2543173"/>
              <a:gd name="connsiteX38" fmla="*/ 172243 w 3974305"/>
              <a:gd name="connsiteY38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72243 w 3974305"/>
              <a:gd name="connsiteY38" fmla="*/ 584199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65100 w 3974305"/>
              <a:gd name="connsiteY38" fmla="*/ 579436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57956 w 3974305"/>
              <a:gd name="connsiteY38" fmla="*/ 572292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57956 w 3974305"/>
              <a:gd name="connsiteY39" fmla="*/ 572292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53194 w 3974305"/>
              <a:gd name="connsiteY39" fmla="*/ 173672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222250 w 3974305"/>
              <a:gd name="connsiteY39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230981 w 3974305"/>
              <a:gd name="connsiteY39" fmla="*/ 1800225 h 2543173"/>
              <a:gd name="connsiteX40" fmla="*/ 222250 w 3974305"/>
              <a:gd name="connsiteY40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226218 w 3974305"/>
              <a:gd name="connsiteY39" fmla="*/ 2045494 h 2543173"/>
              <a:gd name="connsiteX40" fmla="*/ 222250 w 3974305"/>
              <a:gd name="connsiteY40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226218 w 3974305"/>
              <a:gd name="connsiteY39" fmla="*/ 1771650 h 2543173"/>
              <a:gd name="connsiteX40" fmla="*/ 226218 w 3974305"/>
              <a:gd name="connsiteY40" fmla="*/ 2045494 h 2543173"/>
              <a:gd name="connsiteX41" fmla="*/ 222250 w 3974305"/>
              <a:gd name="connsiteY41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307180 w 3974305"/>
              <a:gd name="connsiteY39" fmla="*/ 2031206 h 2543173"/>
              <a:gd name="connsiteX40" fmla="*/ 226218 w 3974305"/>
              <a:gd name="connsiteY40" fmla="*/ 2045494 h 2543173"/>
              <a:gd name="connsiteX41" fmla="*/ 222250 w 3974305"/>
              <a:gd name="connsiteY41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295274 w 3974305"/>
              <a:gd name="connsiteY39" fmla="*/ 1674019 h 2543173"/>
              <a:gd name="connsiteX40" fmla="*/ 307180 w 3974305"/>
              <a:gd name="connsiteY40" fmla="*/ 2031206 h 2543173"/>
              <a:gd name="connsiteX41" fmla="*/ 226218 w 3974305"/>
              <a:gd name="connsiteY41" fmla="*/ 2045494 h 2543173"/>
              <a:gd name="connsiteX42" fmla="*/ 222250 w 3974305"/>
              <a:gd name="connsiteY42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280986 w 3974305"/>
              <a:gd name="connsiteY39" fmla="*/ 1724025 h 2543173"/>
              <a:gd name="connsiteX40" fmla="*/ 307180 w 3974305"/>
              <a:gd name="connsiteY40" fmla="*/ 2031206 h 2543173"/>
              <a:gd name="connsiteX41" fmla="*/ 226218 w 3974305"/>
              <a:gd name="connsiteY41" fmla="*/ 2045494 h 2543173"/>
              <a:gd name="connsiteX42" fmla="*/ 222250 w 3974305"/>
              <a:gd name="connsiteY42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271462 w 3974305"/>
              <a:gd name="connsiteY39" fmla="*/ 1483519 h 2543173"/>
              <a:gd name="connsiteX40" fmla="*/ 280986 w 3974305"/>
              <a:gd name="connsiteY40" fmla="*/ 1724025 h 2543173"/>
              <a:gd name="connsiteX41" fmla="*/ 307180 w 3974305"/>
              <a:gd name="connsiteY41" fmla="*/ 2031206 h 2543173"/>
              <a:gd name="connsiteX42" fmla="*/ 226218 w 3974305"/>
              <a:gd name="connsiteY42" fmla="*/ 2045494 h 2543173"/>
              <a:gd name="connsiteX43" fmla="*/ 222250 w 3974305"/>
              <a:gd name="connsiteY43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35730 w 3974305"/>
              <a:gd name="connsiteY39" fmla="*/ 1743076 h 2543173"/>
              <a:gd name="connsiteX40" fmla="*/ 280986 w 3974305"/>
              <a:gd name="connsiteY40" fmla="*/ 1724025 h 2543173"/>
              <a:gd name="connsiteX41" fmla="*/ 307180 w 3974305"/>
              <a:gd name="connsiteY41" fmla="*/ 2031206 h 2543173"/>
              <a:gd name="connsiteX42" fmla="*/ 226218 w 3974305"/>
              <a:gd name="connsiteY42" fmla="*/ 2045494 h 2543173"/>
              <a:gd name="connsiteX43" fmla="*/ 222250 w 3974305"/>
              <a:gd name="connsiteY43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78593 w 3974305"/>
              <a:gd name="connsiteY39" fmla="*/ 1283494 h 2543173"/>
              <a:gd name="connsiteX40" fmla="*/ 135730 w 3974305"/>
              <a:gd name="connsiteY40" fmla="*/ 1743076 h 2543173"/>
              <a:gd name="connsiteX41" fmla="*/ 280986 w 3974305"/>
              <a:gd name="connsiteY41" fmla="*/ 1724025 h 2543173"/>
              <a:gd name="connsiteX42" fmla="*/ 307180 w 3974305"/>
              <a:gd name="connsiteY42" fmla="*/ 2031206 h 2543173"/>
              <a:gd name="connsiteX43" fmla="*/ 226218 w 3974305"/>
              <a:gd name="connsiteY43" fmla="*/ 2045494 h 2543173"/>
              <a:gd name="connsiteX44" fmla="*/ 222250 w 3974305"/>
              <a:gd name="connsiteY44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21443 w 3974305"/>
              <a:gd name="connsiteY39" fmla="*/ 1497807 h 2543173"/>
              <a:gd name="connsiteX40" fmla="*/ 135730 w 3974305"/>
              <a:gd name="connsiteY40" fmla="*/ 1743076 h 2543173"/>
              <a:gd name="connsiteX41" fmla="*/ 280986 w 3974305"/>
              <a:gd name="connsiteY41" fmla="*/ 1724025 h 2543173"/>
              <a:gd name="connsiteX42" fmla="*/ 307180 w 3974305"/>
              <a:gd name="connsiteY42" fmla="*/ 2031206 h 2543173"/>
              <a:gd name="connsiteX43" fmla="*/ 226218 w 3974305"/>
              <a:gd name="connsiteY43" fmla="*/ 2045494 h 2543173"/>
              <a:gd name="connsiteX44" fmla="*/ 222250 w 3974305"/>
              <a:gd name="connsiteY44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54781 w 3974305"/>
              <a:gd name="connsiteY39" fmla="*/ 1262063 h 2543173"/>
              <a:gd name="connsiteX40" fmla="*/ 121443 w 3974305"/>
              <a:gd name="connsiteY40" fmla="*/ 1497807 h 2543173"/>
              <a:gd name="connsiteX41" fmla="*/ 135730 w 3974305"/>
              <a:gd name="connsiteY41" fmla="*/ 1743076 h 2543173"/>
              <a:gd name="connsiteX42" fmla="*/ 280986 w 3974305"/>
              <a:gd name="connsiteY42" fmla="*/ 1724025 h 2543173"/>
              <a:gd name="connsiteX43" fmla="*/ 307180 w 3974305"/>
              <a:gd name="connsiteY43" fmla="*/ 2031206 h 2543173"/>
              <a:gd name="connsiteX44" fmla="*/ 226218 w 3974305"/>
              <a:gd name="connsiteY44" fmla="*/ 2045494 h 2543173"/>
              <a:gd name="connsiteX45" fmla="*/ 222250 w 3974305"/>
              <a:gd name="connsiteY45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40493 w 3974305"/>
              <a:gd name="connsiteY39" fmla="*/ 1454944 h 2543173"/>
              <a:gd name="connsiteX40" fmla="*/ 121443 w 3974305"/>
              <a:gd name="connsiteY40" fmla="*/ 1497807 h 2543173"/>
              <a:gd name="connsiteX41" fmla="*/ 135730 w 3974305"/>
              <a:gd name="connsiteY41" fmla="*/ 1743076 h 2543173"/>
              <a:gd name="connsiteX42" fmla="*/ 280986 w 3974305"/>
              <a:gd name="connsiteY42" fmla="*/ 1724025 h 2543173"/>
              <a:gd name="connsiteX43" fmla="*/ 307180 w 3974305"/>
              <a:gd name="connsiteY43" fmla="*/ 2031206 h 2543173"/>
              <a:gd name="connsiteX44" fmla="*/ 226218 w 3974305"/>
              <a:gd name="connsiteY44" fmla="*/ 2045494 h 2543173"/>
              <a:gd name="connsiteX45" fmla="*/ 222250 w 3974305"/>
              <a:gd name="connsiteY45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66687 w 3974305"/>
              <a:gd name="connsiteY39" fmla="*/ 1264444 h 2543173"/>
              <a:gd name="connsiteX40" fmla="*/ 140493 w 3974305"/>
              <a:gd name="connsiteY40" fmla="*/ 1454944 h 2543173"/>
              <a:gd name="connsiteX41" fmla="*/ 121443 w 3974305"/>
              <a:gd name="connsiteY41" fmla="*/ 1497807 h 2543173"/>
              <a:gd name="connsiteX42" fmla="*/ 135730 w 3974305"/>
              <a:gd name="connsiteY42" fmla="*/ 1743076 h 2543173"/>
              <a:gd name="connsiteX43" fmla="*/ 280986 w 3974305"/>
              <a:gd name="connsiteY43" fmla="*/ 1724025 h 2543173"/>
              <a:gd name="connsiteX44" fmla="*/ 307180 w 3974305"/>
              <a:gd name="connsiteY44" fmla="*/ 2031206 h 2543173"/>
              <a:gd name="connsiteX45" fmla="*/ 226218 w 3974305"/>
              <a:gd name="connsiteY45" fmla="*/ 2045494 h 2543173"/>
              <a:gd name="connsiteX46" fmla="*/ 222250 w 3974305"/>
              <a:gd name="connsiteY46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14299 w 3974305"/>
              <a:gd name="connsiteY39" fmla="*/ 1190625 h 2543173"/>
              <a:gd name="connsiteX40" fmla="*/ 140493 w 3974305"/>
              <a:gd name="connsiteY40" fmla="*/ 1454944 h 2543173"/>
              <a:gd name="connsiteX41" fmla="*/ 121443 w 3974305"/>
              <a:gd name="connsiteY41" fmla="*/ 1497807 h 2543173"/>
              <a:gd name="connsiteX42" fmla="*/ 135730 w 3974305"/>
              <a:gd name="connsiteY42" fmla="*/ 1743076 h 2543173"/>
              <a:gd name="connsiteX43" fmla="*/ 280986 w 3974305"/>
              <a:gd name="connsiteY43" fmla="*/ 1724025 h 2543173"/>
              <a:gd name="connsiteX44" fmla="*/ 307180 w 3974305"/>
              <a:gd name="connsiteY44" fmla="*/ 2031206 h 2543173"/>
              <a:gd name="connsiteX45" fmla="*/ 226218 w 3974305"/>
              <a:gd name="connsiteY45" fmla="*/ 2045494 h 2543173"/>
              <a:gd name="connsiteX46" fmla="*/ 222250 w 3974305"/>
              <a:gd name="connsiteY46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240506 w 3974305"/>
              <a:gd name="connsiteY38" fmla="*/ 545307 h 2543173"/>
              <a:gd name="connsiteX39" fmla="*/ 192881 w 3974305"/>
              <a:gd name="connsiteY39" fmla="*/ 790575 h 2543173"/>
              <a:gd name="connsiteX40" fmla="*/ 114299 w 3974305"/>
              <a:gd name="connsiteY40" fmla="*/ 1190625 h 2543173"/>
              <a:gd name="connsiteX41" fmla="*/ 140493 w 3974305"/>
              <a:gd name="connsiteY41" fmla="*/ 1454944 h 2543173"/>
              <a:gd name="connsiteX42" fmla="*/ 121443 w 3974305"/>
              <a:gd name="connsiteY42" fmla="*/ 1497807 h 2543173"/>
              <a:gd name="connsiteX43" fmla="*/ 135730 w 3974305"/>
              <a:gd name="connsiteY43" fmla="*/ 1743076 h 2543173"/>
              <a:gd name="connsiteX44" fmla="*/ 280986 w 3974305"/>
              <a:gd name="connsiteY44" fmla="*/ 1724025 h 2543173"/>
              <a:gd name="connsiteX45" fmla="*/ 307180 w 3974305"/>
              <a:gd name="connsiteY45" fmla="*/ 2031206 h 2543173"/>
              <a:gd name="connsiteX46" fmla="*/ 226218 w 3974305"/>
              <a:gd name="connsiteY46" fmla="*/ 2045494 h 2543173"/>
              <a:gd name="connsiteX47" fmla="*/ 222250 w 3974305"/>
              <a:gd name="connsiteY47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54781 w 3974305"/>
              <a:gd name="connsiteY38" fmla="*/ 559595 h 2543173"/>
              <a:gd name="connsiteX39" fmla="*/ 192881 w 3974305"/>
              <a:gd name="connsiteY39" fmla="*/ 790575 h 2543173"/>
              <a:gd name="connsiteX40" fmla="*/ 114299 w 3974305"/>
              <a:gd name="connsiteY40" fmla="*/ 1190625 h 2543173"/>
              <a:gd name="connsiteX41" fmla="*/ 140493 w 3974305"/>
              <a:gd name="connsiteY41" fmla="*/ 1454944 h 2543173"/>
              <a:gd name="connsiteX42" fmla="*/ 121443 w 3974305"/>
              <a:gd name="connsiteY42" fmla="*/ 1497807 h 2543173"/>
              <a:gd name="connsiteX43" fmla="*/ 135730 w 3974305"/>
              <a:gd name="connsiteY43" fmla="*/ 1743076 h 2543173"/>
              <a:gd name="connsiteX44" fmla="*/ 280986 w 3974305"/>
              <a:gd name="connsiteY44" fmla="*/ 1724025 h 2543173"/>
              <a:gd name="connsiteX45" fmla="*/ 307180 w 3974305"/>
              <a:gd name="connsiteY45" fmla="*/ 2031206 h 2543173"/>
              <a:gd name="connsiteX46" fmla="*/ 226218 w 3974305"/>
              <a:gd name="connsiteY46" fmla="*/ 2045494 h 2543173"/>
              <a:gd name="connsiteX47" fmla="*/ 222250 w 3974305"/>
              <a:gd name="connsiteY47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54781 w 3974305"/>
              <a:gd name="connsiteY38" fmla="*/ 559595 h 2543173"/>
              <a:gd name="connsiteX39" fmla="*/ 230981 w 3974305"/>
              <a:gd name="connsiteY39" fmla="*/ 600075 h 2543173"/>
              <a:gd name="connsiteX40" fmla="*/ 114299 w 3974305"/>
              <a:gd name="connsiteY40" fmla="*/ 1190625 h 2543173"/>
              <a:gd name="connsiteX41" fmla="*/ 140493 w 3974305"/>
              <a:gd name="connsiteY41" fmla="*/ 1454944 h 2543173"/>
              <a:gd name="connsiteX42" fmla="*/ 121443 w 3974305"/>
              <a:gd name="connsiteY42" fmla="*/ 1497807 h 2543173"/>
              <a:gd name="connsiteX43" fmla="*/ 135730 w 3974305"/>
              <a:gd name="connsiteY43" fmla="*/ 1743076 h 2543173"/>
              <a:gd name="connsiteX44" fmla="*/ 280986 w 3974305"/>
              <a:gd name="connsiteY44" fmla="*/ 1724025 h 2543173"/>
              <a:gd name="connsiteX45" fmla="*/ 307180 w 3974305"/>
              <a:gd name="connsiteY45" fmla="*/ 2031206 h 2543173"/>
              <a:gd name="connsiteX46" fmla="*/ 226218 w 3974305"/>
              <a:gd name="connsiteY46" fmla="*/ 2045494 h 2543173"/>
              <a:gd name="connsiteX47" fmla="*/ 222250 w 3974305"/>
              <a:gd name="connsiteY47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54781 w 3974305"/>
              <a:gd name="connsiteY38" fmla="*/ 559595 h 2543173"/>
              <a:gd name="connsiteX39" fmla="*/ 230981 w 3974305"/>
              <a:gd name="connsiteY39" fmla="*/ 600075 h 2543173"/>
              <a:gd name="connsiteX40" fmla="*/ 150018 w 3974305"/>
              <a:gd name="connsiteY40" fmla="*/ 1031082 h 2543173"/>
              <a:gd name="connsiteX41" fmla="*/ 114299 w 3974305"/>
              <a:gd name="connsiteY41" fmla="*/ 1190625 h 2543173"/>
              <a:gd name="connsiteX42" fmla="*/ 140493 w 3974305"/>
              <a:gd name="connsiteY42" fmla="*/ 1454944 h 2543173"/>
              <a:gd name="connsiteX43" fmla="*/ 121443 w 3974305"/>
              <a:gd name="connsiteY43" fmla="*/ 1497807 h 2543173"/>
              <a:gd name="connsiteX44" fmla="*/ 135730 w 3974305"/>
              <a:gd name="connsiteY44" fmla="*/ 1743076 h 2543173"/>
              <a:gd name="connsiteX45" fmla="*/ 280986 w 3974305"/>
              <a:gd name="connsiteY45" fmla="*/ 1724025 h 2543173"/>
              <a:gd name="connsiteX46" fmla="*/ 307180 w 3974305"/>
              <a:gd name="connsiteY46" fmla="*/ 2031206 h 2543173"/>
              <a:gd name="connsiteX47" fmla="*/ 226218 w 3974305"/>
              <a:gd name="connsiteY47" fmla="*/ 2045494 h 2543173"/>
              <a:gd name="connsiteX48" fmla="*/ 222250 w 3974305"/>
              <a:gd name="connsiteY48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54781 w 3974305"/>
              <a:gd name="connsiteY38" fmla="*/ 559595 h 2543173"/>
              <a:gd name="connsiteX39" fmla="*/ 230981 w 3974305"/>
              <a:gd name="connsiteY39" fmla="*/ 600075 h 2543173"/>
              <a:gd name="connsiteX40" fmla="*/ 195262 w 3974305"/>
              <a:gd name="connsiteY40" fmla="*/ 1178720 h 2543173"/>
              <a:gd name="connsiteX41" fmla="*/ 114299 w 3974305"/>
              <a:gd name="connsiteY41" fmla="*/ 1190625 h 2543173"/>
              <a:gd name="connsiteX42" fmla="*/ 140493 w 3974305"/>
              <a:gd name="connsiteY42" fmla="*/ 1454944 h 2543173"/>
              <a:gd name="connsiteX43" fmla="*/ 121443 w 3974305"/>
              <a:gd name="connsiteY43" fmla="*/ 1497807 h 2543173"/>
              <a:gd name="connsiteX44" fmla="*/ 135730 w 3974305"/>
              <a:gd name="connsiteY44" fmla="*/ 1743076 h 2543173"/>
              <a:gd name="connsiteX45" fmla="*/ 280986 w 3974305"/>
              <a:gd name="connsiteY45" fmla="*/ 1724025 h 2543173"/>
              <a:gd name="connsiteX46" fmla="*/ 307180 w 3974305"/>
              <a:gd name="connsiteY46" fmla="*/ 2031206 h 2543173"/>
              <a:gd name="connsiteX47" fmla="*/ 226218 w 3974305"/>
              <a:gd name="connsiteY47" fmla="*/ 2045494 h 2543173"/>
              <a:gd name="connsiteX48" fmla="*/ 222250 w 3974305"/>
              <a:gd name="connsiteY48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54781 w 3974305"/>
              <a:gd name="connsiteY38" fmla="*/ 559595 h 2543173"/>
              <a:gd name="connsiteX39" fmla="*/ 230981 w 3974305"/>
              <a:gd name="connsiteY39" fmla="*/ 600075 h 2543173"/>
              <a:gd name="connsiteX40" fmla="*/ 221456 w 3974305"/>
              <a:gd name="connsiteY40" fmla="*/ 762000 h 2543173"/>
              <a:gd name="connsiteX41" fmla="*/ 195262 w 3974305"/>
              <a:gd name="connsiteY41" fmla="*/ 1178720 h 2543173"/>
              <a:gd name="connsiteX42" fmla="*/ 114299 w 3974305"/>
              <a:gd name="connsiteY42" fmla="*/ 1190625 h 2543173"/>
              <a:gd name="connsiteX43" fmla="*/ 140493 w 3974305"/>
              <a:gd name="connsiteY43" fmla="*/ 1454944 h 2543173"/>
              <a:gd name="connsiteX44" fmla="*/ 121443 w 3974305"/>
              <a:gd name="connsiteY44" fmla="*/ 1497807 h 2543173"/>
              <a:gd name="connsiteX45" fmla="*/ 135730 w 3974305"/>
              <a:gd name="connsiteY45" fmla="*/ 1743076 h 2543173"/>
              <a:gd name="connsiteX46" fmla="*/ 280986 w 3974305"/>
              <a:gd name="connsiteY46" fmla="*/ 1724025 h 2543173"/>
              <a:gd name="connsiteX47" fmla="*/ 307180 w 3974305"/>
              <a:gd name="connsiteY47" fmla="*/ 2031206 h 2543173"/>
              <a:gd name="connsiteX48" fmla="*/ 226218 w 3974305"/>
              <a:gd name="connsiteY48" fmla="*/ 2045494 h 2543173"/>
              <a:gd name="connsiteX49" fmla="*/ 222250 w 3974305"/>
              <a:gd name="connsiteY49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54781 w 3974305"/>
              <a:gd name="connsiteY38" fmla="*/ 559595 h 2543173"/>
              <a:gd name="connsiteX39" fmla="*/ 230981 w 3974305"/>
              <a:gd name="connsiteY39" fmla="*/ 600075 h 2543173"/>
              <a:gd name="connsiteX40" fmla="*/ 202406 w 3974305"/>
              <a:gd name="connsiteY40" fmla="*/ 904875 h 2543173"/>
              <a:gd name="connsiteX41" fmla="*/ 195262 w 3974305"/>
              <a:gd name="connsiteY41" fmla="*/ 1178720 h 2543173"/>
              <a:gd name="connsiteX42" fmla="*/ 114299 w 3974305"/>
              <a:gd name="connsiteY42" fmla="*/ 1190625 h 2543173"/>
              <a:gd name="connsiteX43" fmla="*/ 140493 w 3974305"/>
              <a:gd name="connsiteY43" fmla="*/ 1454944 h 2543173"/>
              <a:gd name="connsiteX44" fmla="*/ 121443 w 3974305"/>
              <a:gd name="connsiteY44" fmla="*/ 1497807 h 2543173"/>
              <a:gd name="connsiteX45" fmla="*/ 135730 w 3974305"/>
              <a:gd name="connsiteY45" fmla="*/ 1743076 h 2543173"/>
              <a:gd name="connsiteX46" fmla="*/ 280986 w 3974305"/>
              <a:gd name="connsiteY46" fmla="*/ 1724025 h 2543173"/>
              <a:gd name="connsiteX47" fmla="*/ 307180 w 3974305"/>
              <a:gd name="connsiteY47" fmla="*/ 2031206 h 2543173"/>
              <a:gd name="connsiteX48" fmla="*/ 226218 w 3974305"/>
              <a:gd name="connsiteY48" fmla="*/ 2045494 h 2543173"/>
              <a:gd name="connsiteX49" fmla="*/ 222250 w 3974305"/>
              <a:gd name="connsiteY49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54781 w 3974305"/>
              <a:gd name="connsiteY38" fmla="*/ 559595 h 2543173"/>
              <a:gd name="connsiteX39" fmla="*/ 230981 w 3974305"/>
              <a:gd name="connsiteY39" fmla="*/ 600075 h 2543173"/>
              <a:gd name="connsiteX40" fmla="*/ 214312 w 3974305"/>
              <a:gd name="connsiteY40" fmla="*/ 762000 h 2543173"/>
              <a:gd name="connsiteX41" fmla="*/ 202406 w 3974305"/>
              <a:gd name="connsiteY41" fmla="*/ 904875 h 2543173"/>
              <a:gd name="connsiteX42" fmla="*/ 195262 w 3974305"/>
              <a:gd name="connsiteY42" fmla="*/ 1178720 h 2543173"/>
              <a:gd name="connsiteX43" fmla="*/ 114299 w 3974305"/>
              <a:gd name="connsiteY43" fmla="*/ 1190625 h 2543173"/>
              <a:gd name="connsiteX44" fmla="*/ 140493 w 3974305"/>
              <a:gd name="connsiteY44" fmla="*/ 1454944 h 2543173"/>
              <a:gd name="connsiteX45" fmla="*/ 121443 w 3974305"/>
              <a:gd name="connsiteY45" fmla="*/ 1497807 h 2543173"/>
              <a:gd name="connsiteX46" fmla="*/ 135730 w 3974305"/>
              <a:gd name="connsiteY46" fmla="*/ 1743076 h 2543173"/>
              <a:gd name="connsiteX47" fmla="*/ 280986 w 3974305"/>
              <a:gd name="connsiteY47" fmla="*/ 1724025 h 2543173"/>
              <a:gd name="connsiteX48" fmla="*/ 307180 w 3974305"/>
              <a:gd name="connsiteY48" fmla="*/ 2031206 h 2543173"/>
              <a:gd name="connsiteX49" fmla="*/ 226218 w 3974305"/>
              <a:gd name="connsiteY49" fmla="*/ 2045494 h 2543173"/>
              <a:gd name="connsiteX50" fmla="*/ 222250 w 3974305"/>
              <a:gd name="connsiteY50" fmla="*/ 2517773 h 2543173"/>
              <a:gd name="connsiteX0" fmla="*/ 0 w 3974305"/>
              <a:gd name="connsiteY0" fmla="*/ 2512218 h 2543173"/>
              <a:gd name="connsiteX1" fmla="*/ 609599 w 3974305"/>
              <a:gd name="connsiteY1" fmla="*/ 2543173 h 2543173"/>
              <a:gd name="connsiteX2" fmla="*/ 635793 w 3974305"/>
              <a:gd name="connsiteY2" fmla="*/ 2207417 h 2543173"/>
              <a:gd name="connsiteX3" fmla="*/ 1569243 w 3974305"/>
              <a:gd name="connsiteY3" fmla="*/ 2250280 h 2543173"/>
              <a:gd name="connsiteX4" fmla="*/ 1640681 w 3974305"/>
              <a:gd name="connsiteY4" fmla="*/ 1940717 h 2543173"/>
              <a:gd name="connsiteX5" fmla="*/ 2004218 w 3974305"/>
              <a:gd name="connsiteY5" fmla="*/ 1981992 h 2543173"/>
              <a:gd name="connsiteX6" fmla="*/ 2039143 w 3974305"/>
              <a:gd name="connsiteY6" fmla="*/ 1815305 h 2543173"/>
              <a:gd name="connsiteX7" fmla="*/ 2077243 w 3974305"/>
              <a:gd name="connsiteY7" fmla="*/ 1829593 h 2543173"/>
              <a:gd name="connsiteX8" fmla="*/ 2175668 w 3974305"/>
              <a:gd name="connsiteY8" fmla="*/ 2067718 h 2543173"/>
              <a:gd name="connsiteX9" fmla="*/ 2442368 w 3974305"/>
              <a:gd name="connsiteY9" fmla="*/ 2007393 h 2543173"/>
              <a:gd name="connsiteX10" fmla="*/ 2267743 w 3974305"/>
              <a:gd name="connsiteY10" fmla="*/ 1308893 h 2543173"/>
              <a:gd name="connsiteX11" fmla="*/ 3280568 w 3974305"/>
              <a:gd name="connsiteY11" fmla="*/ 1366043 h 2543173"/>
              <a:gd name="connsiteX12" fmla="*/ 3229768 w 3974305"/>
              <a:gd name="connsiteY12" fmla="*/ 1207293 h 2543173"/>
              <a:gd name="connsiteX13" fmla="*/ 3255167 w 3974305"/>
              <a:gd name="connsiteY13" fmla="*/ 1021556 h 2543173"/>
              <a:gd name="connsiteX14" fmla="*/ 3393281 w 3974305"/>
              <a:gd name="connsiteY14" fmla="*/ 1045367 h 2543173"/>
              <a:gd name="connsiteX15" fmla="*/ 3428999 w 3974305"/>
              <a:gd name="connsiteY15" fmla="*/ 852487 h 2543173"/>
              <a:gd name="connsiteX16" fmla="*/ 3783805 w 3974305"/>
              <a:gd name="connsiteY16" fmla="*/ 952500 h 2543173"/>
              <a:gd name="connsiteX17" fmla="*/ 3824287 w 3974305"/>
              <a:gd name="connsiteY17" fmla="*/ 767556 h 2543173"/>
              <a:gd name="connsiteX18" fmla="*/ 3962400 w 3974305"/>
              <a:gd name="connsiteY18" fmla="*/ 850105 h 2543173"/>
              <a:gd name="connsiteX19" fmla="*/ 3974305 w 3974305"/>
              <a:gd name="connsiteY19" fmla="*/ 781048 h 2543173"/>
              <a:gd name="connsiteX20" fmla="*/ 3800475 w 3974305"/>
              <a:gd name="connsiteY20" fmla="*/ 638173 h 2543173"/>
              <a:gd name="connsiteX21" fmla="*/ 3805237 w 3974305"/>
              <a:gd name="connsiteY21" fmla="*/ 564355 h 2543173"/>
              <a:gd name="connsiteX22" fmla="*/ 3762375 w 3974305"/>
              <a:gd name="connsiteY22" fmla="*/ 502442 h 2543173"/>
              <a:gd name="connsiteX23" fmla="*/ 3745705 w 3974305"/>
              <a:gd name="connsiteY23" fmla="*/ 397668 h 2543173"/>
              <a:gd name="connsiteX24" fmla="*/ 3607594 w 3974305"/>
              <a:gd name="connsiteY24" fmla="*/ 400050 h 2543173"/>
              <a:gd name="connsiteX25" fmla="*/ 3643312 w 3974305"/>
              <a:gd name="connsiteY25" fmla="*/ 183356 h 2543173"/>
              <a:gd name="connsiteX26" fmla="*/ 3336131 w 3974305"/>
              <a:gd name="connsiteY26" fmla="*/ 192881 h 2543173"/>
              <a:gd name="connsiteX27" fmla="*/ 2557462 w 3974305"/>
              <a:gd name="connsiteY27" fmla="*/ 14287 h 2543173"/>
              <a:gd name="connsiteX28" fmla="*/ 2457449 w 3974305"/>
              <a:gd name="connsiteY28" fmla="*/ 0 h 2543173"/>
              <a:gd name="connsiteX29" fmla="*/ 2031205 w 3974305"/>
              <a:gd name="connsiteY29" fmla="*/ 2381 h 2543173"/>
              <a:gd name="connsiteX30" fmla="*/ 1840705 w 3974305"/>
              <a:gd name="connsiteY30" fmla="*/ 161925 h 2543173"/>
              <a:gd name="connsiteX31" fmla="*/ 1797843 w 3974305"/>
              <a:gd name="connsiteY31" fmla="*/ 211932 h 2543173"/>
              <a:gd name="connsiteX32" fmla="*/ 1776411 w 3974305"/>
              <a:gd name="connsiteY32" fmla="*/ 290513 h 2543173"/>
              <a:gd name="connsiteX33" fmla="*/ 1726406 w 3974305"/>
              <a:gd name="connsiteY33" fmla="*/ 328612 h 2543173"/>
              <a:gd name="connsiteX34" fmla="*/ 1564480 w 3974305"/>
              <a:gd name="connsiteY34" fmla="*/ 445294 h 2543173"/>
              <a:gd name="connsiteX35" fmla="*/ 1226343 w 3974305"/>
              <a:gd name="connsiteY35" fmla="*/ 350044 h 2543173"/>
              <a:gd name="connsiteX36" fmla="*/ 938212 w 3974305"/>
              <a:gd name="connsiteY36" fmla="*/ 473869 h 2543173"/>
              <a:gd name="connsiteX37" fmla="*/ 578643 w 3974305"/>
              <a:gd name="connsiteY37" fmla="*/ 466725 h 2543173"/>
              <a:gd name="connsiteX38" fmla="*/ 154781 w 3974305"/>
              <a:gd name="connsiteY38" fmla="*/ 559595 h 2543173"/>
              <a:gd name="connsiteX39" fmla="*/ 230981 w 3974305"/>
              <a:gd name="connsiteY39" fmla="*/ 600075 h 2543173"/>
              <a:gd name="connsiteX40" fmla="*/ 169068 w 3974305"/>
              <a:gd name="connsiteY40" fmla="*/ 931068 h 2543173"/>
              <a:gd name="connsiteX41" fmla="*/ 202406 w 3974305"/>
              <a:gd name="connsiteY41" fmla="*/ 904875 h 2543173"/>
              <a:gd name="connsiteX42" fmla="*/ 195262 w 3974305"/>
              <a:gd name="connsiteY42" fmla="*/ 1178720 h 2543173"/>
              <a:gd name="connsiteX43" fmla="*/ 114299 w 3974305"/>
              <a:gd name="connsiteY43" fmla="*/ 1190625 h 2543173"/>
              <a:gd name="connsiteX44" fmla="*/ 140493 w 3974305"/>
              <a:gd name="connsiteY44" fmla="*/ 1454944 h 2543173"/>
              <a:gd name="connsiteX45" fmla="*/ 121443 w 3974305"/>
              <a:gd name="connsiteY45" fmla="*/ 1497807 h 2543173"/>
              <a:gd name="connsiteX46" fmla="*/ 135730 w 3974305"/>
              <a:gd name="connsiteY46" fmla="*/ 1743076 h 2543173"/>
              <a:gd name="connsiteX47" fmla="*/ 280986 w 3974305"/>
              <a:gd name="connsiteY47" fmla="*/ 1724025 h 2543173"/>
              <a:gd name="connsiteX48" fmla="*/ 307180 w 3974305"/>
              <a:gd name="connsiteY48" fmla="*/ 2031206 h 2543173"/>
              <a:gd name="connsiteX49" fmla="*/ 226218 w 3974305"/>
              <a:gd name="connsiteY49" fmla="*/ 2045494 h 2543173"/>
              <a:gd name="connsiteX50" fmla="*/ 222250 w 3974305"/>
              <a:gd name="connsiteY50" fmla="*/ 2517773 h 254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974305" h="2543173">
                <a:moveTo>
                  <a:pt x="0" y="2512218"/>
                </a:moveTo>
                <a:lnTo>
                  <a:pt x="609599" y="2543173"/>
                </a:lnTo>
                <a:lnTo>
                  <a:pt x="635793" y="2207417"/>
                </a:lnTo>
                <a:lnTo>
                  <a:pt x="1569243" y="2250280"/>
                </a:lnTo>
                <a:lnTo>
                  <a:pt x="1640681" y="1940717"/>
                </a:lnTo>
                <a:lnTo>
                  <a:pt x="2004218" y="1981992"/>
                </a:lnTo>
                <a:lnTo>
                  <a:pt x="2039143" y="1815305"/>
                </a:lnTo>
                <a:lnTo>
                  <a:pt x="2077243" y="1829593"/>
                </a:lnTo>
                <a:lnTo>
                  <a:pt x="2175668" y="2067718"/>
                </a:lnTo>
                <a:lnTo>
                  <a:pt x="2442368" y="2007393"/>
                </a:lnTo>
                <a:lnTo>
                  <a:pt x="2267743" y="1308893"/>
                </a:lnTo>
                <a:lnTo>
                  <a:pt x="3280568" y="1366043"/>
                </a:lnTo>
                <a:lnTo>
                  <a:pt x="3229768" y="1207293"/>
                </a:lnTo>
                <a:lnTo>
                  <a:pt x="3255167" y="1021556"/>
                </a:lnTo>
                <a:lnTo>
                  <a:pt x="3393281" y="1045367"/>
                </a:lnTo>
                <a:lnTo>
                  <a:pt x="3428999" y="852487"/>
                </a:lnTo>
                <a:lnTo>
                  <a:pt x="3783805" y="952500"/>
                </a:lnTo>
                <a:lnTo>
                  <a:pt x="3824287" y="767556"/>
                </a:lnTo>
                <a:lnTo>
                  <a:pt x="3962400" y="850105"/>
                </a:lnTo>
                <a:lnTo>
                  <a:pt x="3974305" y="781048"/>
                </a:lnTo>
                <a:lnTo>
                  <a:pt x="3800475" y="638173"/>
                </a:lnTo>
                <a:lnTo>
                  <a:pt x="3805237" y="564355"/>
                </a:lnTo>
                <a:lnTo>
                  <a:pt x="3762375" y="502442"/>
                </a:lnTo>
                <a:lnTo>
                  <a:pt x="3745705" y="397668"/>
                </a:lnTo>
                <a:lnTo>
                  <a:pt x="3607594" y="400050"/>
                </a:lnTo>
                <a:lnTo>
                  <a:pt x="3643312" y="183356"/>
                </a:lnTo>
                <a:lnTo>
                  <a:pt x="3336131" y="192881"/>
                </a:lnTo>
                <a:lnTo>
                  <a:pt x="2557462" y="14287"/>
                </a:lnTo>
                <a:lnTo>
                  <a:pt x="2457449" y="0"/>
                </a:lnTo>
                <a:lnTo>
                  <a:pt x="2031205" y="2381"/>
                </a:lnTo>
                <a:lnTo>
                  <a:pt x="1840705" y="161925"/>
                </a:lnTo>
                <a:lnTo>
                  <a:pt x="1797843" y="211932"/>
                </a:lnTo>
                <a:lnTo>
                  <a:pt x="1776411" y="290513"/>
                </a:lnTo>
                <a:lnTo>
                  <a:pt x="1726406" y="328612"/>
                </a:lnTo>
                <a:lnTo>
                  <a:pt x="1564480" y="445294"/>
                </a:lnTo>
                <a:lnTo>
                  <a:pt x="1226343" y="350044"/>
                </a:lnTo>
                <a:lnTo>
                  <a:pt x="938212" y="473869"/>
                </a:lnTo>
                <a:lnTo>
                  <a:pt x="578643" y="466725"/>
                </a:lnTo>
                <a:lnTo>
                  <a:pt x="154781" y="559595"/>
                </a:lnTo>
                <a:lnTo>
                  <a:pt x="230981" y="600075"/>
                </a:lnTo>
                <a:lnTo>
                  <a:pt x="169068" y="931068"/>
                </a:lnTo>
                <a:lnTo>
                  <a:pt x="202406" y="904875"/>
                </a:lnTo>
                <a:lnTo>
                  <a:pt x="195262" y="1178720"/>
                </a:lnTo>
                <a:lnTo>
                  <a:pt x="114299" y="1190625"/>
                </a:lnTo>
                <a:lnTo>
                  <a:pt x="140493" y="1454944"/>
                </a:lnTo>
                <a:lnTo>
                  <a:pt x="121443" y="1497807"/>
                </a:lnTo>
                <a:lnTo>
                  <a:pt x="135730" y="1743076"/>
                </a:lnTo>
                <a:lnTo>
                  <a:pt x="280986" y="1724025"/>
                </a:lnTo>
                <a:lnTo>
                  <a:pt x="307180" y="2031206"/>
                </a:lnTo>
                <a:lnTo>
                  <a:pt x="226218" y="2045494"/>
                </a:lnTo>
                <a:cubicBezTo>
                  <a:pt x="224895" y="2202920"/>
                  <a:pt x="223573" y="2360347"/>
                  <a:pt x="222250" y="2517773"/>
                </a:cubicBez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DA35D7E-E7C1-87C2-54BB-0178071793D0}"/>
              </a:ext>
            </a:extLst>
          </p:cNvPr>
          <p:cNvSpPr/>
          <p:nvPr/>
        </p:nvSpPr>
        <p:spPr bwMode="auto">
          <a:xfrm>
            <a:off x="3940174" y="2994024"/>
            <a:ext cx="2574925" cy="3146425"/>
          </a:xfrm>
          <a:custGeom>
            <a:avLst/>
            <a:gdLst>
              <a:gd name="connsiteX0" fmla="*/ 882650 w 882650"/>
              <a:gd name="connsiteY0" fmla="*/ 1714500 h 1714500"/>
              <a:gd name="connsiteX1" fmla="*/ 746125 w 882650"/>
              <a:gd name="connsiteY1" fmla="*/ 958850 h 1714500"/>
              <a:gd name="connsiteX2" fmla="*/ 717550 w 882650"/>
              <a:gd name="connsiteY2" fmla="*/ 241300 h 1714500"/>
              <a:gd name="connsiteX3" fmla="*/ 304800 w 882650"/>
              <a:gd name="connsiteY3" fmla="*/ 327025 h 1714500"/>
              <a:gd name="connsiteX4" fmla="*/ 222250 w 882650"/>
              <a:gd name="connsiteY4" fmla="*/ 0 h 1714500"/>
              <a:gd name="connsiteX5" fmla="*/ 0 w 882650"/>
              <a:gd name="connsiteY5" fmla="*/ 79375 h 1714500"/>
              <a:gd name="connsiteX6" fmla="*/ 0 w 882650"/>
              <a:gd name="connsiteY6" fmla="*/ 79375 h 1714500"/>
              <a:gd name="connsiteX0" fmla="*/ 882650 w 882650"/>
              <a:gd name="connsiteY0" fmla="*/ 1714500 h 1714500"/>
              <a:gd name="connsiteX1" fmla="*/ 746125 w 882650"/>
              <a:gd name="connsiteY1" fmla="*/ 958850 h 1714500"/>
              <a:gd name="connsiteX2" fmla="*/ 717550 w 882650"/>
              <a:gd name="connsiteY2" fmla="*/ 241300 h 1714500"/>
              <a:gd name="connsiteX3" fmla="*/ 304800 w 882650"/>
              <a:gd name="connsiteY3" fmla="*/ 327025 h 1714500"/>
              <a:gd name="connsiteX4" fmla="*/ 222250 w 882650"/>
              <a:gd name="connsiteY4" fmla="*/ 0 h 1714500"/>
              <a:gd name="connsiteX5" fmla="*/ 85725 w 882650"/>
              <a:gd name="connsiteY5" fmla="*/ 53975 h 1714500"/>
              <a:gd name="connsiteX6" fmla="*/ 0 w 882650"/>
              <a:gd name="connsiteY6" fmla="*/ 79375 h 1714500"/>
              <a:gd name="connsiteX7" fmla="*/ 0 w 882650"/>
              <a:gd name="connsiteY7" fmla="*/ 79375 h 1714500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778000 w 2574925"/>
              <a:gd name="connsiteY5" fmla="*/ 1485900 h 3146425"/>
              <a:gd name="connsiteX6" fmla="*/ 1692275 w 2574925"/>
              <a:gd name="connsiteY6" fmla="*/ 1511300 h 3146425"/>
              <a:gd name="connsiteX7" fmla="*/ 0 w 2574925"/>
              <a:gd name="connsiteY7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778000 w 2574925"/>
              <a:gd name="connsiteY5" fmla="*/ 1485900 h 3146425"/>
              <a:gd name="connsiteX6" fmla="*/ 1387475 w 2574925"/>
              <a:gd name="connsiteY6" fmla="*/ 1025525 h 3146425"/>
              <a:gd name="connsiteX7" fmla="*/ 0 w 2574925"/>
              <a:gd name="connsiteY7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0 w 2574925"/>
              <a:gd name="connsiteY7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236664 w 2574925"/>
              <a:gd name="connsiteY7" fmla="*/ 906464 h 3146425"/>
              <a:gd name="connsiteX8" fmla="*/ 0 w 2574925"/>
              <a:gd name="connsiteY8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0 w 2574925"/>
              <a:gd name="connsiteY8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112839 w 2574925"/>
              <a:gd name="connsiteY8" fmla="*/ 913607 h 3146425"/>
              <a:gd name="connsiteX9" fmla="*/ 0 w 2574925"/>
              <a:gd name="connsiteY9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0 w 2574925"/>
              <a:gd name="connsiteY9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917576 w 2574925"/>
              <a:gd name="connsiteY9" fmla="*/ 234951 h 3146425"/>
              <a:gd name="connsiteX10" fmla="*/ 0 w 2574925"/>
              <a:gd name="connsiteY10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619920 w 2574925"/>
              <a:gd name="connsiteY9" fmla="*/ 192089 h 3146425"/>
              <a:gd name="connsiteX10" fmla="*/ 0 w 2574925"/>
              <a:gd name="connsiteY10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619920 w 2574925"/>
              <a:gd name="connsiteY9" fmla="*/ 192089 h 3146425"/>
              <a:gd name="connsiteX10" fmla="*/ 193676 w 2574925"/>
              <a:gd name="connsiteY10" fmla="*/ 56357 h 3146425"/>
              <a:gd name="connsiteX11" fmla="*/ 0 w 2574925"/>
              <a:gd name="connsiteY11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619920 w 2574925"/>
              <a:gd name="connsiteY9" fmla="*/ 192089 h 3146425"/>
              <a:gd name="connsiteX10" fmla="*/ 286545 w 2574925"/>
              <a:gd name="connsiteY10" fmla="*/ 99220 h 3146425"/>
              <a:gd name="connsiteX11" fmla="*/ 0 w 2574925"/>
              <a:gd name="connsiteY11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622301 w 2574925"/>
              <a:gd name="connsiteY9" fmla="*/ 184945 h 3146425"/>
              <a:gd name="connsiteX10" fmla="*/ 286545 w 2574925"/>
              <a:gd name="connsiteY10" fmla="*/ 99220 h 3146425"/>
              <a:gd name="connsiteX11" fmla="*/ 0 w 2574925"/>
              <a:gd name="connsiteY11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622301 w 2574925"/>
              <a:gd name="connsiteY9" fmla="*/ 184945 h 3146425"/>
              <a:gd name="connsiteX10" fmla="*/ 393701 w 2574925"/>
              <a:gd name="connsiteY10" fmla="*/ 125414 h 3146425"/>
              <a:gd name="connsiteX11" fmla="*/ 286545 w 2574925"/>
              <a:gd name="connsiteY11" fmla="*/ 99220 h 3146425"/>
              <a:gd name="connsiteX12" fmla="*/ 0 w 2574925"/>
              <a:gd name="connsiteY12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622301 w 2574925"/>
              <a:gd name="connsiteY9" fmla="*/ 184945 h 3146425"/>
              <a:gd name="connsiteX10" fmla="*/ 419894 w 2574925"/>
              <a:gd name="connsiteY10" fmla="*/ 146845 h 3146425"/>
              <a:gd name="connsiteX11" fmla="*/ 286545 w 2574925"/>
              <a:gd name="connsiteY11" fmla="*/ 99220 h 3146425"/>
              <a:gd name="connsiteX12" fmla="*/ 0 w 2574925"/>
              <a:gd name="connsiteY12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622301 w 2574925"/>
              <a:gd name="connsiteY9" fmla="*/ 184945 h 3146425"/>
              <a:gd name="connsiteX10" fmla="*/ 419894 w 2574925"/>
              <a:gd name="connsiteY10" fmla="*/ 146845 h 3146425"/>
              <a:gd name="connsiteX11" fmla="*/ 250826 w 2574925"/>
              <a:gd name="connsiteY11" fmla="*/ 89695 h 3146425"/>
              <a:gd name="connsiteX12" fmla="*/ 0 w 2574925"/>
              <a:gd name="connsiteY12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622301 w 2574925"/>
              <a:gd name="connsiteY9" fmla="*/ 184945 h 3146425"/>
              <a:gd name="connsiteX10" fmla="*/ 422276 w 2574925"/>
              <a:gd name="connsiteY10" fmla="*/ 139701 h 3146425"/>
              <a:gd name="connsiteX11" fmla="*/ 250826 w 2574925"/>
              <a:gd name="connsiteY11" fmla="*/ 89695 h 3146425"/>
              <a:gd name="connsiteX12" fmla="*/ 0 w 2574925"/>
              <a:gd name="connsiteY12" fmla="*/ 0 h 3146425"/>
              <a:gd name="connsiteX0" fmla="*/ 2574925 w 2574925"/>
              <a:gd name="connsiteY0" fmla="*/ 3146425 h 3146425"/>
              <a:gd name="connsiteX1" fmla="*/ 2438400 w 2574925"/>
              <a:gd name="connsiteY1" fmla="*/ 2390775 h 3146425"/>
              <a:gd name="connsiteX2" fmla="*/ 2409825 w 2574925"/>
              <a:gd name="connsiteY2" fmla="*/ 1673225 h 3146425"/>
              <a:gd name="connsiteX3" fmla="*/ 1997075 w 2574925"/>
              <a:gd name="connsiteY3" fmla="*/ 1758950 h 3146425"/>
              <a:gd name="connsiteX4" fmla="*/ 1914525 w 2574925"/>
              <a:gd name="connsiteY4" fmla="*/ 1431925 h 3146425"/>
              <a:gd name="connsiteX5" fmla="*/ 1535112 w 2574925"/>
              <a:gd name="connsiteY5" fmla="*/ 1581150 h 3146425"/>
              <a:gd name="connsiteX6" fmla="*/ 1387475 w 2574925"/>
              <a:gd name="connsiteY6" fmla="*/ 1025525 h 3146425"/>
              <a:gd name="connsiteX7" fmla="*/ 1198564 w 2574925"/>
              <a:gd name="connsiteY7" fmla="*/ 989808 h 3146425"/>
              <a:gd name="connsiteX8" fmla="*/ 1029495 w 2574925"/>
              <a:gd name="connsiteY8" fmla="*/ 268288 h 3146425"/>
              <a:gd name="connsiteX9" fmla="*/ 691357 w 2574925"/>
              <a:gd name="connsiteY9" fmla="*/ 199233 h 3146425"/>
              <a:gd name="connsiteX10" fmla="*/ 422276 w 2574925"/>
              <a:gd name="connsiteY10" fmla="*/ 139701 h 3146425"/>
              <a:gd name="connsiteX11" fmla="*/ 250826 w 2574925"/>
              <a:gd name="connsiteY11" fmla="*/ 89695 h 3146425"/>
              <a:gd name="connsiteX12" fmla="*/ 0 w 2574925"/>
              <a:gd name="connsiteY12" fmla="*/ 0 h 314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74925" h="3146425">
                <a:moveTo>
                  <a:pt x="2574925" y="3146425"/>
                </a:moveTo>
                <a:lnTo>
                  <a:pt x="2438400" y="2390775"/>
                </a:lnTo>
                <a:lnTo>
                  <a:pt x="2409825" y="1673225"/>
                </a:lnTo>
                <a:lnTo>
                  <a:pt x="1997075" y="1758950"/>
                </a:lnTo>
                <a:lnTo>
                  <a:pt x="1914525" y="1431925"/>
                </a:lnTo>
                <a:lnTo>
                  <a:pt x="1535112" y="1581150"/>
                </a:lnTo>
                <a:lnTo>
                  <a:pt x="1387475" y="1025525"/>
                </a:lnTo>
                <a:lnTo>
                  <a:pt x="1198564" y="989808"/>
                </a:lnTo>
                <a:lnTo>
                  <a:pt x="1029495" y="268288"/>
                </a:lnTo>
                <a:lnTo>
                  <a:pt x="691357" y="199233"/>
                </a:lnTo>
                <a:lnTo>
                  <a:pt x="422276" y="139701"/>
                </a:lnTo>
                <a:lnTo>
                  <a:pt x="250826" y="89695"/>
                </a:lnTo>
                <a:lnTo>
                  <a:pt x="0" y="0"/>
                </a:ln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48AB169-AAE6-C4C8-B153-5E8871CDE797}"/>
              </a:ext>
            </a:extLst>
          </p:cNvPr>
          <p:cNvSpPr txBox="1"/>
          <p:nvPr/>
        </p:nvSpPr>
        <p:spPr>
          <a:xfrm>
            <a:off x="554376" y="1193071"/>
            <a:ext cx="2084225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Billigheim-</a:t>
            </a:r>
            <a:r>
              <a:rPr lang="de-DE" sz="1600" dirty="0" err="1">
                <a:solidFill>
                  <a:schemeClr val="bg1"/>
                </a:solidFill>
              </a:rPr>
              <a:t>Ingenheim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2.295 ha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C7CA992-9117-63E4-12CC-230729155645}"/>
              </a:ext>
            </a:extLst>
          </p:cNvPr>
          <p:cNvSpPr txBox="1"/>
          <p:nvPr/>
        </p:nvSpPr>
        <p:spPr>
          <a:xfrm>
            <a:off x="6355713" y="3291387"/>
            <a:ext cx="1040671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Kandel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 2.669 ha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C427852-EA9E-7921-1593-08EB94D21DFB}"/>
              </a:ext>
            </a:extLst>
          </p:cNvPr>
          <p:cNvSpPr txBox="1"/>
          <p:nvPr/>
        </p:nvSpPr>
        <p:spPr>
          <a:xfrm>
            <a:off x="5179671" y="4103836"/>
            <a:ext cx="254195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0000"/>
                </a:solidFill>
              </a:rPr>
              <a:t>Bestand (Baujahr 2009):</a:t>
            </a:r>
          </a:p>
          <a:p>
            <a:pPr algn="ctr"/>
            <a:r>
              <a:rPr lang="de-DE" sz="1600" dirty="0">
                <a:solidFill>
                  <a:srgbClr val="FF0000"/>
                </a:solidFill>
              </a:rPr>
              <a:t>1 Windrad à 2MW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B9FB97-7E57-ABE7-52A6-7D8F8D68E4A6}"/>
              </a:ext>
            </a:extLst>
          </p:cNvPr>
          <p:cNvSpPr txBox="1"/>
          <p:nvPr/>
        </p:nvSpPr>
        <p:spPr>
          <a:xfrm>
            <a:off x="4631359" y="2501511"/>
            <a:ext cx="30591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0000"/>
                </a:solidFill>
              </a:rPr>
              <a:t>Erweiterung:</a:t>
            </a:r>
          </a:p>
          <a:p>
            <a:pPr algn="ctr"/>
            <a:r>
              <a:rPr lang="de-DE" sz="1600" dirty="0">
                <a:solidFill>
                  <a:srgbClr val="FF0000"/>
                </a:solidFill>
              </a:rPr>
              <a:t>5 Windräder à 7,2MW: 36MW</a:t>
            </a: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759077AE-7455-5766-4A60-488A2384D0E7}"/>
              </a:ext>
            </a:extLst>
          </p:cNvPr>
          <p:cNvSpPr/>
          <p:nvPr/>
        </p:nvSpPr>
        <p:spPr bwMode="auto">
          <a:xfrm>
            <a:off x="2631281" y="916781"/>
            <a:ext cx="92869" cy="852488"/>
          </a:xfrm>
          <a:custGeom>
            <a:avLst/>
            <a:gdLst>
              <a:gd name="connsiteX0" fmla="*/ 0 w 92869"/>
              <a:gd name="connsiteY0" fmla="*/ 0 h 852488"/>
              <a:gd name="connsiteX1" fmla="*/ 83344 w 92869"/>
              <a:gd name="connsiteY1" fmla="*/ 852488 h 852488"/>
              <a:gd name="connsiteX2" fmla="*/ 92869 w 92869"/>
              <a:gd name="connsiteY2" fmla="*/ 847725 h 85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69" h="852488">
                <a:moveTo>
                  <a:pt x="0" y="0"/>
                </a:moveTo>
                <a:lnTo>
                  <a:pt x="83344" y="852488"/>
                </a:lnTo>
                <a:lnTo>
                  <a:pt x="92869" y="847725"/>
                </a:ln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C34CD215-EE75-A777-38C7-E9B4734767B1}"/>
              </a:ext>
            </a:extLst>
          </p:cNvPr>
          <p:cNvSpPr/>
          <p:nvPr/>
        </p:nvSpPr>
        <p:spPr bwMode="auto">
          <a:xfrm>
            <a:off x="4448175" y="1885950"/>
            <a:ext cx="2647950" cy="276225"/>
          </a:xfrm>
          <a:custGeom>
            <a:avLst/>
            <a:gdLst>
              <a:gd name="connsiteX0" fmla="*/ 0 w 2647950"/>
              <a:gd name="connsiteY0" fmla="*/ 276225 h 276225"/>
              <a:gd name="connsiteX1" fmla="*/ 542925 w 2647950"/>
              <a:gd name="connsiteY1" fmla="*/ 161925 h 276225"/>
              <a:gd name="connsiteX2" fmla="*/ 866775 w 2647950"/>
              <a:gd name="connsiteY2" fmla="*/ 128588 h 276225"/>
              <a:gd name="connsiteX3" fmla="*/ 1062038 w 2647950"/>
              <a:gd name="connsiteY3" fmla="*/ 95250 h 276225"/>
              <a:gd name="connsiteX4" fmla="*/ 1362075 w 2647950"/>
              <a:gd name="connsiteY4" fmla="*/ 90488 h 276225"/>
              <a:gd name="connsiteX5" fmla="*/ 1633538 w 2647950"/>
              <a:gd name="connsiteY5" fmla="*/ 42863 h 276225"/>
              <a:gd name="connsiteX6" fmla="*/ 1824038 w 2647950"/>
              <a:gd name="connsiteY6" fmla="*/ 0 h 276225"/>
              <a:gd name="connsiteX7" fmla="*/ 2062163 w 2647950"/>
              <a:gd name="connsiteY7" fmla="*/ 57150 h 276225"/>
              <a:gd name="connsiteX8" fmla="*/ 2219325 w 2647950"/>
              <a:gd name="connsiteY8" fmla="*/ 57150 h 276225"/>
              <a:gd name="connsiteX9" fmla="*/ 2486025 w 2647950"/>
              <a:gd name="connsiteY9" fmla="*/ 95250 h 276225"/>
              <a:gd name="connsiteX10" fmla="*/ 2647950 w 2647950"/>
              <a:gd name="connsiteY10" fmla="*/ 142875 h 276225"/>
              <a:gd name="connsiteX11" fmla="*/ 2647950 w 2647950"/>
              <a:gd name="connsiteY11" fmla="*/ 142875 h 276225"/>
              <a:gd name="connsiteX0" fmla="*/ 0 w 2647950"/>
              <a:gd name="connsiteY0" fmla="*/ 276225 h 276225"/>
              <a:gd name="connsiteX1" fmla="*/ 545306 w 2647950"/>
              <a:gd name="connsiteY1" fmla="*/ 142875 h 276225"/>
              <a:gd name="connsiteX2" fmla="*/ 866775 w 2647950"/>
              <a:gd name="connsiteY2" fmla="*/ 128588 h 276225"/>
              <a:gd name="connsiteX3" fmla="*/ 1062038 w 2647950"/>
              <a:gd name="connsiteY3" fmla="*/ 95250 h 276225"/>
              <a:gd name="connsiteX4" fmla="*/ 1362075 w 2647950"/>
              <a:gd name="connsiteY4" fmla="*/ 90488 h 276225"/>
              <a:gd name="connsiteX5" fmla="*/ 1633538 w 2647950"/>
              <a:gd name="connsiteY5" fmla="*/ 42863 h 276225"/>
              <a:gd name="connsiteX6" fmla="*/ 1824038 w 2647950"/>
              <a:gd name="connsiteY6" fmla="*/ 0 h 276225"/>
              <a:gd name="connsiteX7" fmla="*/ 2062163 w 2647950"/>
              <a:gd name="connsiteY7" fmla="*/ 57150 h 276225"/>
              <a:gd name="connsiteX8" fmla="*/ 2219325 w 2647950"/>
              <a:gd name="connsiteY8" fmla="*/ 57150 h 276225"/>
              <a:gd name="connsiteX9" fmla="*/ 2486025 w 2647950"/>
              <a:gd name="connsiteY9" fmla="*/ 95250 h 276225"/>
              <a:gd name="connsiteX10" fmla="*/ 2647950 w 2647950"/>
              <a:gd name="connsiteY10" fmla="*/ 142875 h 276225"/>
              <a:gd name="connsiteX11" fmla="*/ 2647950 w 2647950"/>
              <a:gd name="connsiteY11" fmla="*/ 142875 h 276225"/>
              <a:gd name="connsiteX0" fmla="*/ 0 w 2647950"/>
              <a:gd name="connsiteY0" fmla="*/ 276225 h 276225"/>
              <a:gd name="connsiteX1" fmla="*/ 545306 w 2647950"/>
              <a:gd name="connsiteY1" fmla="*/ 142875 h 276225"/>
              <a:gd name="connsiteX2" fmla="*/ 759618 w 2647950"/>
              <a:gd name="connsiteY2" fmla="*/ 145256 h 276225"/>
              <a:gd name="connsiteX3" fmla="*/ 1062038 w 2647950"/>
              <a:gd name="connsiteY3" fmla="*/ 95250 h 276225"/>
              <a:gd name="connsiteX4" fmla="*/ 1362075 w 2647950"/>
              <a:gd name="connsiteY4" fmla="*/ 90488 h 276225"/>
              <a:gd name="connsiteX5" fmla="*/ 1633538 w 2647950"/>
              <a:gd name="connsiteY5" fmla="*/ 42863 h 276225"/>
              <a:gd name="connsiteX6" fmla="*/ 1824038 w 2647950"/>
              <a:gd name="connsiteY6" fmla="*/ 0 h 276225"/>
              <a:gd name="connsiteX7" fmla="*/ 2062163 w 2647950"/>
              <a:gd name="connsiteY7" fmla="*/ 57150 h 276225"/>
              <a:gd name="connsiteX8" fmla="*/ 2219325 w 2647950"/>
              <a:gd name="connsiteY8" fmla="*/ 57150 h 276225"/>
              <a:gd name="connsiteX9" fmla="*/ 2486025 w 2647950"/>
              <a:gd name="connsiteY9" fmla="*/ 95250 h 276225"/>
              <a:gd name="connsiteX10" fmla="*/ 2647950 w 2647950"/>
              <a:gd name="connsiteY10" fmla="*/ 142875 h 276225"/>
              <a:gd name="connsiteX11" fmla="*/ 2647950 w 2647950"/>
              <a:gd name="connsiteY11" fmla="*/ 142875 h 276225"/>
              <a:gd name="connsiteX0" fmla="*/ 0 w 2647950"/>
              <a:gd name="connsiteY0" fmla="*/ 276225 h 276225"/>
              <a:gd name="connsiteX1" fmla="*/ 545306 w 2647950"/>
              <a:gd name="connsiteY1" fmla="*/ 142875 h 276225"/>
              <a:gd name="connsiteX2" fmla="*/ 759618 w 2647950"/>
              <a:gd name="connsiteY2" fmla="*/ 145256 h 276225"/>
              <a:gd name="connsiteX3" fmla="*/ 1062038 w 2647950"/>
              <a:gd name="connsiteY3" fmla="*/ 95250 h 276225"/>
              <a:gd name="connsiteX4" fmla="*/ 1343025 w 2647950"/>
              <a:gd name="connsiteY4" fmla="*/ 116681 h 276225"/>
              <a:gd name="connsiteX5" fmla="*/ 1633538 w 2647950"/>
              <a:gd name="connsiteY5" fmla="*/ 42863 h 276225"/>
              <a:gd name="connsiteX6" fmla="*/ 1824038 w 2647950"/>
              <a:gd name="connsiteY6" fmla="*/ 0 h 276225"/>
              <a:gd name="connsiteX7" fmla="*/ 2062163 w 2647950"/>
              <a:gd name="connsiteY7" fmla="*/ 57150 h 276225"/>
              <a:gd name="connsiteX8" fmla="*/ 2219325 w 2647950"/>
              <a:gd name="connsiteY8" fmla="*/ 57150 h 276225"/>
              <a:gd name="connsiteX9" fmla="*/ 2486025 w 2647950"/>
              <a:gd name="connsiteY9" fmla="*/ 95250 h 276225"/>
              <a:gd name="connsiteX10" fmla="*/ 2647950 w 2647950"/>
              <a:gd name="connsiteY10" fmla="*/ 142875 h 276225"/>
              <a:gd name="connsiteX11" fmla="*/ 2647950 w 2647950"/>
              <a:gd name="connsiteY11" fmla="*/ 142875 h 276225"/>
              <a:gd name="connsiteX0" fmla="*/ 0 w 2647950"/>
              <a:gd name="connsiteY0" fmla="*/ 276225 h 276225"/>
              <a:gd name="connsiteX1" fmla="*/ 545306 w 2647950"/>
              <a:gd name="connsiteY1" fmla="*/ 142875 h 276225"/>
              <a:gd name="connsiteX2" fmla="*/ 759618 w 2647950"/>
              <a:gd name="connsiteY2" fmla="*/ 145256 h 276225"/>
              <a:gd name="connsiteX3" fmla="*/ 1062038 w 2647950"/>
              <a:gd name="connsiteY3" fmla="*/ 95250 h 276225"/>
              <a:gd name="connsiteX4" fmla="*/ 1343025 w 2647950"/>
              <a:gd name="connsiteY4" fmla="*/ 116681 h 276225"/>
              <a:gd name="connsiteX5" fmla="*/ 1633538 w 2647950"/>
              <a:gd name="connsiteY5" fmla="*/ 42863 h 276225"/>
              <a:gd name="connsiteX6" fmla="*/ 1824038 w 2647950"/>
              <a:gd name="connsiteY6" fmla="*/ 0 h 276225"/>
              <a:gd name="connsiteX7" fmla="*/ 2062163 w 2647950"/>
              <a:gd name="connsiteY7" fmla="*/ 64294 h 276225"/>
              <a:gd name="connsiteX8" fmla="*/ 2219325 w 2647950"/>
              <a:gd name="connsiteY8" fmla="*/ 57150 h 276225"/>
              <a:gd name="connsiteX9" fmla="*/ 2486025 w 2647950"/>
              <a:gd name="connsiteY9" fmla="*/ 95250 h 276225"/>
              <a:gd name="connsiteX10" fmla="*/ 2647950 w 2647950"/>
              <a:gd name="connsiteY10" fmla="*/ 142875 h 276225"/>
              <a:gd name="connsiteX11" fmla="*/ 2647950 w 2647950"/>
              <a:gd name="connsiteY11" fmla="*/ 142875 h 276225"/>
              <a:gd name="connsiteX0" fmla="*/ 0 w 2647950"/>
              <a:gd name="connsiteY0" fmla="*/ 276225 h 276225"/>
              <a:gd name="connsiteX1" fmla="*/ 545306 w 2647950"/>
              <a:gd name="connsiteY1" fmla="*/ 142875 h 276225"/>
              <a:gd name="connsiteX2" fmla="*/ 759618 w 2647950"/>
              <a:gd name="connsiteY2" fmla="*/ 145256 h 276225"/>
              <a:gd name="connsiteX3" fmla="*/ 1062038 w 2647950"/>
              <a:gd name="connsiteY3" fmla="*/ 95250 h 276225"/>
              <a:gd name="connsiteX4" fmla="*/ 1343025 w 2647950"/>
              <a:gd name="connsiteY4" fmla="*/ 116681 h 276225"/>
              <a:gd name="connsiteX5" fmla="*/ 1633538 w 2647950"/>
              <a:gd name="connsiteY5" fmla="*/ 42863 h 276225"/>
              <a:gd name="connsiteX6" fmla="*/ 1824038 w 2647950"/>
              <a:gd name="connsiteY6" fmla="*/ 0 h 276225"/>
              <a:gd name="connsiteX7" fmla="*/ 2062163 w 2647950"/>
              <a:gd name="connsiteY7" fmla="*/ 64294 h 276225"/>
              <a:gd name="connsiteX8" fmla="*/ 2219325 w 2647950"/>
              <a:gd name="connsiteY8" fmla="*/ 57150 h 276225"/>
              <a:gd name="connsiteX9" fmla="*/ 2447925 w 2647950"/>
              <a:gd name="connsiteY9" fmla="*/ 116681 h 276225"/>
              <a:gd name="connsiteX10" fmla="*/ 2647950 w 2647950"/>
              <a:gd name="connsiteY10" fmla="*/ 142875 h 276225"/>
              <a:gd name="connsiteX11" fmla="*/ 2647950 w 2647950"/>
              <a:gd name="connsiteY11" fmla="*/ 142875 h 276225"/>
              <a:gd name="connsiteX0" fmla="*/ 0 w 2647950"/>
              <a:gd name="connsiteY0" fmla="*/ 276225 h 276225"/>
              <a:gd name="connsiteX1" fmla="*/ 545306 w 2647950"/>
              <a:gd name="connsiteY1" fmla="*/ 142875 h 276225"/>
              <a:gd name="connsiteX2" fmla="*/ 759618 w 2647950"/>
              <a:gd name="connsiteY2" fmla="*/ 145256 h 276225"/>
              <a:gd name="connsiteX3" fmla="*/ 1062038 w 2647950"/>
              <a:gd name="connsiteY3" fmla="*/ 95250 h 276225"/>
              <a:gd name="connsiteX4" fmla="*/ 1343025 w 2647950"/>
              <a:gd name="connsiteY4" fmla="*/ 116681 h 276225"/>
              <a:gd name="connsiteX5" fmla="*/ 1633538 w 2647950"/>
              <a:gd name="connsiteY5" fmla="*/ 42863 h 276225"/>
              <a:gd name="connsiteX6" fmla="*/ 1824038 w 2647950"/>
              <a:gd name="connsiteY6" fmla="*/ 0 h 276225"/>
              <a:gd name="connsiteX7" fmla="*/ 2062163 w 2647950"/>
              <a:gd name="connsiteY7" fmla="*/ 64294 h 276225"/>
              <a:gd name="connsiteX8" fmla="*/ 2219325 w 2647950"/>
              <a:gd name="connsiteY8" fmla="*/ 57150 h 276225"/>
              <a:gd name="connsiteX9" fmla="*/ 2264569 w 2647950"/>
              <a:gd name="connsiteY9" fmla="*/ 57150 h 276225"/>
              <a:gd name="connsiteX10" fmla="*/ 2447925 w 2647950"/>
              <a:gd name="connsiteY10" fmla="*/ 116681 h 276225"/>
              <a:gd name="connsiteX11" fmla="*/ 2647950 w 2647950"/>
              <a:gd name="connsiteY11" fmla="*/ 142875 h 276225"/>
              <a:gd name="connsiteX12" fmla="*/ 2647950 w 2647950"/>
              <a:gd name="connsiteY12" fmla="*/ 142875 h 276225"/>
              <a:gd name="connsiteX0" fmla="*/ 0 w 2647950"/>
              <a:gd name="connsiteY0" fmla="*/ 276225 h 276225"/>
              <a:gd name="connsiteX1" fmla="*/ 545306 w 2647950"/>
              <a:gd name="connsiteY1" fmla="*/ 142875 h 276225"/>
              <a:gd name="connsiteX2" fmla="*/ 759618 w 2647950"/>
              <a:gd name="connsiteY2" fmla="*/ 145256 h 276225"/>
              <a:gd name="connsiteX3" fmla="*/ 1062038 w 2647950"/>
              <a:gd name="connsiteY3" fmla="*/ 95250 h 276225"/>
              <a:gd name="connsiteX4" fmla="*/ 1343025 w 2647950"/>
              <a:gd name="connsiteY4" fmla="*/ 116681 h 276225"/>
              <a:gd name="connsiteX5" fmla="*/ 1633538 w 2647950"/>
              <a:gd name="connsiteY5" fmla="*/ 42863 h 276225"/>
              <a:gd name="connsiteX6" fmla="*/ 1824038 w 2647950"/>
              <a:gd name="connsiteY6" fmla="*/ 0 h 276225"/>
              <a:gd name="connsiteX7" fmla="*/ 2062163 w 2647950"/>
              <a:gd name="connsiteY7" fmla="*/ 64294 h 276225"/>
              <a:gd name="connsiteX8" fmla="*/ 2219325 w 2647950"/>
              <a:gd name="connsiteY8" fmla="*/ 57150 h 276225"/>
              <a:gd name="connsiteX9" fmla="*/ 2264569 w 2647950"/>
              <a:gd name="connsiteY9" fmla="*/ 57150 h 276225"/>
              <a:gd name="connsiteX10" fmla="*/ 2447925 w 2647950"/>
              <a:gd name="connsiteY10" fmla="*/ 116681 h 276225"/>
              <a:gd name="connsiteX11" fmla="*/ 2647950 w 2647950"/>
              <a:gd name="connsiteY11" fmla="*/ 142875 h 276225"/>
              <a:gd name="connsiteX12" fmla="*/ 2647950 w 2647950"/>
              <a:gd name="connsiteY12" fmla="*/ 15240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47950" h="276225">
                <a:moveTo>
                  <a:pt x="0" y="276225"/>
                </a:moveTo>
                <a:lnTo>
                  <a:pt x="545306" y="142875"/>
                </a:lnTo>
                <a:lnTo>
                  <a:pt x="759618" y="145256"/>
                </a:lnTo>
                <a:lnTo>
                  <a:pt x="1062038" y="95250"/>
                </a:lnTo>
                <a:lnTo>
                  <a:pt x="1343025" y="116681"/>
                </a:lnTo>
                <a:lnTo>
                  <a:pt x="1633538" y="42863"/>
                </a:lnTo>
                <a:lnTo>
                  <a:pt x="1824038" y="0"/>
                </a:lnTo>
                <a:lnTo>
                  <a:pt x="2062163" y="64294"/>
                </a:lnTo>
                <a:lnTo>
                  <a:pt x="2219325" y="57150"/>
                </a:lnTo>
                <a:cubicBezTo>
                  <a:pt x="2225675" y="58738"/>
                  <a:pt x="2258219" y="55562"/>
                  <a:pt x="2264569" y="57150"/>
                </a:cubicBezTo>
                <a:lnTo>
                  <a:pt x="2447925" y="116681"/>
                </a:lnTo>
                <a:lnTo>
                  <a:pt x="2647950" y="142875"/>
                </a:lnTo>
                <a:lnTo>
                  <a:pt x="2647950" y="152400"/>
                </a:ln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658AADCA-16EC-F14C-B89C-66A9A0B89678}"/>
              </a:ext>
            </a:extLst>
          </p:cNvPr>
          <p:cNvSpPr/>
          <p:nvPr/>
        </p:nvSpPr>
        <p:spPr bwMode="auto">
          <a:xfrm>
            <a:off x="2081212" y="3759200"/>
            <a:ext cx="2103438" cy="2416175"/>
          </a:xfrm>
          <a:custGeom>
            <a:avLst/>
            <a:gdLst>
              <a:gd name="connsiteX0" fmla="*/ 571500 w 1600200"/>
              <a:gd name="connsiteY0" fmla="*/ 0 h 2054225"/>
              <a:gd name="connsiteX1" fmla="*/ 460375 w 1600200"/>
              <a:gd name="connsiteY1" fmla="*/ 520700 h 2054225"/>
              <a:gd name="connsiteX2" fmla="*/ 542925 w 1600200"/>
              <a:gd name="connsiteY2" fmla="*/ 536575 h 2054225"/>
              <a:gd name="connsiteX3" fmla="*/ 492125 w 1600200"/>
              <a:gd name="connsiteY3" fmla="*/ 730250 h 2054225"/>
              <a:gd name="connsiteX4" fmla="*/ 425450 w 1600200"/>
              <a:gd name="connsiteY4" fmla="*/ 936625 h 2054225"/>
              <a:gd name="connsiteX5" fmla="*/ 358775 w 1600200"/>
              <a:gd name="connsiteY5" fmla="*/ 1101725 h 2054225"/>
              <a:gd name="connsiteX6" fmla="*/ 276225 w 1600200"/>
              <a:gd name="connsiteY6" fmla="*/ 1323975 h 2054225"/>
              <a:gd name="connsiteX7" fmla="*/ 161925 w 1600200"/>
              <a:gd name="connsiteY7" fmla="*/ 1485900 h 2054225"/>
              <a:gd name="connsiteX8" fmla="*/ 123825 w 1600200"/>
              <a:gd name="connsiteY8" fmla="*/ 1670050 h 2054225"/>
              <a:gd name="connsiteX9" fmla="*/ 0 w 1600200"/>
              <a:gd name="connsiteY9" fmla="*/ 1800225 h 2054225"/>
              <a:gd name="connsiteX10" fmla="*/ 279400 w 1600200"/>
              <a:gd name="connsiteY10" fmla="*/ 1885950 h 2054225"/>
              <a:gd name="connsiteX11" fmla="*/ 698500 w 1600200"/>
              <a:gd name="connsiteY11" fmla="*/ 2009775 h 2054225"/>
              <a:gd name="connsiteX12" fmla="*/ 1104900 w 1600200"/>
              <a:gd name="connsiteY12" fmla="*/ 2025650 h 2054225"/>
              <a:gd name="connsiteX13" fmla="*/ 1600200 w 1600200"/>
              <a:gd name="connsiteY13" fmla="*/ 2054225 h 2054225"/>
              <a:gd name="connsiteX14" fmla="*/ 1584325 w 1600200"/>
              <a:gd name="connsiteY14" fmla="*/ 2041525 h 2054225"/>
              <a:gd name="connsiteX0" fmla="*/ 571500 w 1600200"/>
              <a:gd name="connsiteY0" fmla="*/ 0 h 2054225"/>
              <a:gd name="connsiteX1" fmla="*/ 460375 w 1600200"/>
              <a:gd name="connsiteY1" fmla="*/ 520700 h 2054225"/>
              <a:gd name="connsiteX2" fmla="*/ 542925 w 1600200"/>
              <a:gd name="connsiteY2" fmla="*/ 536575 h 2054225"/>
              <a:gd name="connsiteX3" fmla="*/ 492125 w 1600200"/>
              <a:gd name="connsiteY3" fmla="*/ 730250 h 2054225"/>
              <a:gd name="connsiteX4" fmla="*/ 425450 w 1600200"/>
              <a:gd name="connsiteY4" fmla="*/ 936625 h 2054225"/>
              <a:gd name="connsiteX5" fmla="*/ 358775 w 1600200"/>
              <a:gd name="connsiteY5" fmla="*/ 1101725 h 2054225"/>
              <a:gd name="connsiteX6" fmla="*/ 276225 w 1600200"/>
              <a:gd name="connsiteY6" fmla="*/ 1323975 h 2054225"/>
              <a:gd name="connsiteX7" fmla="*/ 161925 w 1600200"/>
              <a:gd name="connsiteY7" fmla="*/ 1485900 h 2054225"/>
              <a:gd name="connsiteX8" fmla="*/ 123825 w 1600200"/>
              <a:gd name="connsiteY8" fmla="*/ 1670050 h 2054225"/>
              <a:gd name="connsiteX9" fmla="*/ 0 w 1600200"/>
              <a:gd name="connsiteY9" fmla="*/ 1800225 h 2054225"/>
              <a:gd name="connsiteX10" fmla="*/ 279400 w 1600200"/>
              <a:gd name="connsiteY10" fmla="*/ 1885950 h 2054225"/>
              <a:gd name="connsiteX11" fmla="*/ 698500 w 1600200"/>
              <a:gd name="connsiteY11" fmla="*/ 2009775 h 2054225"/>
              <a:gd name="connsiteX12" fmla="*/ 1104900 w 1600200"/>
              <a:gd name="connsiteY12" fmla="*/ 2025650 h 2054225"/>
              <a:gd name="connsiteX13" fmla="*/ 1371600 w 1600200"/>
              <a:gd name="connsiteY13" fmla="*/ 2047875 h 2054225"/>
              <a:gd name="connsiteX14" fmla="*/ 1600200 w 1600200"/>
              <a:gd name="connsiteY14" fmla="*/ 2054225 h 2054225"/>
              <a:gd name="connsiteX15" fmla="*/ 1584325 w 1600200"/>
              <a:gd name="connsiteY15" fmla="*/ 2041525 h 205422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88595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371600 w 2098675"/>
              <a:gd name="connsiteY13" fmla="*/ 2047875 h 2416175"/>
              <a:gd name="connsiteX14" fmla="*/ 1600200 w 2098675"/>
              <a:gd name="connsiteY14" fmla="*/ 2054225 h 2416175"/>
              <a:gd name="connsiteX15" fmla="*/ 2098675 w 2098675"/>
              <a:gd name="connsiteY15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88595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371600 w 2098675"/>
              <a:gd name="connsiteY13" fmla="*/ 2047875 h 2416175"/>
              <a:gd name="connsiteX14" fmla="*/ 2082800 w 2098675"/>
              <a:gd name="connsiteY14" fmla="*/ 2336800 h 2416175"/>
              <a:gd name="connsiteX15" fmla="*/ 2098675 w 2098675"/>
              <a:gd name="connsiteY15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88595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371600 w 2098675"/>
              <a:gd name="connsiteY13" fmla="*/ 2047875 h 2416175"/>
              <a:gd name="connsiteX14" fmla="*/ 1714500 w 2098675"/>
              <a:gd name="connsiteY14" fmla="*/ 2187575 h 2416175"/>
              <a:gd name="connsiteX15" fmla="*/ 2082800 w 2098675"/>
              <a:gd name="connsiteY15" fmla="*/ 2336800 h 2416175"/>
              <a:gd name="connsiteX16" fmla="*/ 2098675 w 2098675"/>
              <a:gd name="connsiteY16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88595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371600 w 2098675"/>
              <a:gd name="connsiteY13" fmla="*/ 2047875 h 2416175"/>
              <a:gd name="connsiteX14" fmla="*/ 1962150 w 2098675"/>
              <a:gd name="connsiteY14" fmla="*/ 2232025 h 2416175"/>
              <a:gd name="connsiteX15" fmla="*/ 2082800 w 2098675"/>
              <a:gd name="connsiteY15" fmla="*/ 2336800 h 2416175"/>
              <a:gd name="connsiteX16" fmla="*/ 2098675 w 2098675"/>
              <a:gd name="connsiteY16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88595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371600 w 2098675"/>
              <a:gd name="connsiteY13" fmla="*/ 2047875 h 2416175"/>
              <a:gd name="connsiteX14" fmla="*/ 1568450 w 2098675"/>
              <a:gd name="connsiteY14" fmla="*/ 2105025 h 2416175"/>
              <a:gd name="connsiteX15" fmla="*/ 1962150 w 2098675"/>
              <a:gd name="connsiteY15" fmla="*/ 2232025 h 2416175"/>
              <a:gd name="connsiteX16" fmla="*/ 2082800 w 2098675"/>
              <a:gd name="connsiteY16" fmla="*/ 2336800 h 2416175"/>
              <a:gd name="connsiteX17" fmla="*/ 2098675 w 2098675"/>
              <a:gd name="connsiteY17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88595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371600 w 2098675"/>
              <a:gd name="connsiteY13" fmla="*/ 2047875 h 2416175"/>
              <a:gd name="connsiteX14" fmla="*/ 1743075 w 2098675"/>
              <a:gd name="connsiteY14" fmla="*/ 2155825 h 2416175"/>
              <a:gd name="connsiteX15" fmla="*/ 1962150 w 2098675"/>
              <a:gd name="connsiteY15" fmla="*/ 2232025 h 2416175"/>
              <a:gd name="connsiteX16" fmla="*/ 2082800 w 2098675"/>
              <a:gd name="connsiteY16" fmla="*/ 2336800 h 2416175"/>
              <a:gd name="connsiteX17" fmla="*/ 2098675 w 2098675"/>
              <a:gd name="connsiteY17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88595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577975 w 2098675"/>
              <a:gd name="connsiteY13" fmla="*/ 2044700 h 2416175"/>
              <a:gd name="connsiteX14" fmla="*/ 1743075 w 2098675"/>
              <a:gd name="connsiteY14" fmla="*/ 2155825 h 2416175"/>
              <a:gd name="connsiteX15" fmla="*/ 1962150 w 2098675"/>
              <a:gd name="connsiteY15" fmla="*/ 2232025 h 2416175"/>
              <a:gd name="connsiteX16" fmla="*/ 2082800 w 2098675"/>
              <a:gd name="connsiteY16" fmla="*/ 2336800 h 2416175"/>
              <a:gd name="connsiteX17" fmla="*/ 2098675 w 2098675"/>
              <a:gd name="connsiteY17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88595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247775 w 2098675"/>
              <a:gd name="connsiteY13" fmla="*/ 2035175 h 2416175"/>
              <a:gd name="connsiteX14" fmla="*/ 1577975 w 2098675"/>
              <a:gd name="connsiteY14" fmla="*/ 2044700 h 2416175"/>
              <a:gd name="connsiteX15" fmla="*/ 1743075 w 2098675"/>
              <a:gd name="connsiteY15" fmla="*/ 2155825 h 2416175"/>
              <a:gd name="connsiteX16" fmla="*/ 1962150 w 2098675"/>
              <a:gd name="connsiteY16" fmla="*/ 2232025 h 2416175"/>
              <a:gd name="connsiteX17" fmla="*/ 2082800 w 2098675"/>
              <a:gd name="connsiteY17" fmla="*/ 2336800 h 2416175"/>
              <a:gd name="connsiteX18" fmla="*/ 2098675 w 2098675"/>
              <a:gd name="connsiteY18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88595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743075 w 2098675"/>
              <a:gd name="connsiteY15" fmla="*/ 2155825 h 2416175"/>
              <a:gd name="connsiteX16" fmla="*/ 1962150 w 2098675"/>
              <a:gd name="connsiteY16" fmla="*/ 2232025 h 2416175"/>
              <a:gd name="connsiteX17" fmla="*/ 2082800 w 2098675"/>
              <a:gd name="connsiteY17" fmla="*/ 2336800 h 2416175"/>
              <a:gd name="connsiteX18" fmla="*/ 2098675 w 2098675"/>
              <a:gd name="connsiteY18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905000 h 2416175"/>
              <a:gd name="connsiteX11" fmla="*/ 698500 w 2098675"/>
              <a:gd name="connsiteY11" fmla="*/ 2009775 h 2416175"/>
              <a:gd name="connsiteX12" fmla="*/ 1104900 w 2098675"/>
              <a:gd name="connsiteY12" fmla="*/ 202565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743075 w 2098675"/>
              <a:gd name="connsiteY15" fmla="*/ 2155825 h 2416175"/>
              <a:gd name="connsiteX16" fmla="*/ 1962150 w 2098675"/>
              <a:gd name="connsiteY16" fmla="*/ 2232025 h 2416175"/>
              <a:gd name="connsiteX17" fmla="*/ 2082800 w 2098675"/>
              <a:gd name="connsiteY17" fmla="*/ 2336800 h 2416175"/>
              <a:gd name="connsiteX18" fmla="*/ 2098675 w 2098675"/>
              <a:gd name="connsiteY18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905000 h 2416175"/>
              <a:gd name="connsiteX11" fmla="*/ 698500 w 2098675"/>
              <a:gd name="connsiteY11" fmla="*/ 2009775 h 2416175"/>
              <a:gd name="connsiteX12" fmla="*/ 958850 w 2098675"/>
              <a:gd name="connsiteY12" fmla="*/ 203200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743075 w 2098675"/>
              <a:gd name="connsiteY15" fmla="*/ 2155825 h 2416175"/>
              <a:gd name="connsiteX16" fmla="*/ 1962150 w 2098675"/>
              <a:gd name="connsiteY16" fmla="*/ 2232025 h 2416175"/>
              <a:gd name="connsiteX17" fmla="*/ 2082800 w 2098675"/>
              <a:gd name="connsiteY17" fmla="*/ 2336800 h 2416175"/>
              <a:gd name="connsiteX18" fmla="*/ 2098675 w 2098675"/>
              <a:gd name="connsiteY18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905000 h 2416175"/>
              <a:gd name="connsiteX11" fmla="*/ 698500 w 2098675"/>
              <a:gd name="connsiteY11" fmla="*/ 2009775 h 2416175"/>
              <a:gd name="connsiteX12" fmla="*/ 958850 w 2098675"/>
              <a:gd name="connsiteY12" fmla="*/ 203200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660525 w 2098675"/>
              <a:gd name="connsiteY15" fmla="*/ 2095500 h 2416175"/>
              <a:gd name="connsiteX16" fmla="*/ 1743075 w 2098675"/>
              <a:gd name="connsiteY16" fmla="*/ 2155825 h 2416175"/>
              <a:gd name="connsiteX17" fmla="*/ 1962150 w 2098675"/>
              <a:gd name="connsiteY17" fmla="*/ 2232025 h 2416175"/>
              <a:gd name="connsiteX18" fmla="*/ 2082800 w 2098675"/>
              <a:gd name="connsiteY18" fmla="*/ 2336800 h 2416175"/>
              <a:gd name="connsiteX19" fmla="*/ 2098675 w 2098675"/>
              <a:gd name="connsiteY19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905000 h 2416175"/>
              <a:gd name="connsiteX11" fmla="*/ 698500 w 2098675"/>
              <a:gd name="connsiteY11" fmla="*/ 2009775 h 2416175"/>
              <a:gd name="connsiteX12" fmla="*/ 958850 w 2098675"/>
              <a:gd name="connsiteY12" fmla="*/ 203200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657350 w 2098675"/>
              <a:gd name="connsiteY15" fmla="*/ 2133600 h 2416175"/>
              <a:gd name="connsiteX16" fmla="*/ 1743075 w 2098675"/>
              <a:gd name="connsiteY16" fmla="*/ 2155825 h 2416175"/>
              <a:gd name="connsiteX17" fmla="*/ 1962150 w 2098675"/>
              <a:gd name="connsiteY17" fmla="*/ 2232025 h 2416175"/>
              <a:gd name="connsiteX18" fmla="*/ 2082800 w 2098675"/>
              <a:gd name="connsiteY18" fmla="*/ 2336800 h 2416175"/>
              <a:gd name="connsiteX19" fmla="*/ 2098675 w 2098675"/>
              <a:gd name="connsiteY19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905000 h 2416175"/>
              <a:gd name="connsiteX11" fmla="*/ 698500 w 2098675"/>
              <a:gd name="connsiteY11" fmla="*/ 2009775 h 2416175"/>
              <a:gd name="connsiteX12" fmla="*/ 958850 w 2098675"/>
              <a:gd name="connsiteY12" fmla="*/ 203200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657350 w 2098675"/>
              <a:gd name="connsiteY15" fmla="*/ 2133600 h 2416175"/>
              <a:gd name="connsiteX16" fmla="*/ 1743075 w 2098675"/>
              <a:gd name="connsiteY16" fmla="*/ 2174875 h 2416175"/>
              <a:gd name="connsiteX17" fmla="*/ 1962150 w 2098675"/>
              <a:gd name="connsiteY17" fmla="*/ 2232025 h 2416175"/>
              <a:gd name="connsiteX18" fmla="*/ 2082800 w 2098675"/>
              <a:gd name="connsiteY18" fmla="*/ 2336800 h 2416175"/>
              <a:gd name="connsiteX19" fmla="*/ 2098675 w 2098675"/>
              <a:gd name="connsiteY19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905000 h 2416175"/>
              <a:gd name="connsiteX11" fmla="*/ 698500 w 2098675"/>
              <a:gd name="connsiteY11" fmla="*/ 2009775 h 2416175"/>
              <a:gd name="connsiteX12" fmla="*/ 958850 w 2098675"/>
              <a:gd name="connsiteY12" fmla="*/ 203200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657350 w 2098675"/>
              <a:gd name="connsiteY15" fmla="*/ 2149475 h 2416175"/>
              <a:gd name="connsiteX16" fmla="*/ 1743075 w 2098675"/>
              <a:gd name="connsiteY16" fmla="*/ 2174875 h 2416175"/>
              <a:gd name="connsiteX17" fmla="*/ 1962150 w 2098675"/>
              <a:gd name="connsiteY17" fmla="*/ 2232025 h 2416175"/>
              <a:gd name="connsiteX18" fmla="*/ 2082800 w 2098675"/>
              <a:gd name="connsiteY18" fmla="*/ 2336800 h 2416175"/>
              <a:gd name="connsiteX19" fmla="*/ 2098675 w 2098675"/>
              <a:gd name="connsiteY19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905000 h 2416175"/>
              <a:gd name="connsiteX11" fmla="*/ 698500 w 2098675"/>
              <a:gd name="connsiteY11" fmla="*/ 2009775 h 2416175"/>
              <a:gd name="connsiteX12" fmla="*/ 958850 w 2098675"/>
              <a:gd name="connsiteY12" fmla="*/ 203200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657350 w 2098675"/>
              <a:gd name="connsiteY15" fmla="*/ 2149475 h 2416175"/>
              <a:gd name="connsiteX16" fmla="*/ 1809750 w 2098675"/>
              <a:gd name="connsiteY16" fmla="*/ 2168525 h 2416175"/>
              <a:gd name="connsiteX17" fmla="*/ 1962150 w 2098675"/>
              <a:gd name="connsiteY17" fmla="*/ 2232025 h 2416175"/>
              <a:gd name="connsiteX18" fmla="*/ 2082800 w 2098675"/>
              <a:gd name="connsiteY18" fmla="*/ 2336800 h 2416175"/>
              <a:gd name="connsiteX19" fmla="*/ 2098675 w 2098675"/>
              <a:gd name="connsiteY19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23825 w 2098675"/>
              <a:gd name="connsiteY8" fmla="*/ 1670050 h 2416175"/>
              <a:gd name="connsiteX9" fmla="*/ 0 w 2098675"/>
              <a:gd name="connsiteY9" fmla="*/ 1800225 h 2416175"/>
              <a:gd name="connsiteX10" fmla="*/ 279400 w 2098675"/>
              <a:gd name="connsiteY10" fmla="*/ 1905000 h 2416175"/>
              <a:gd name="connsiteX11" fmla="*/ 698500 w 2098675"/>
              <a:gd name="connsiteY11" fmla="*/ 2009775 h 2416175"/>
              <a:gd name="connsiteX12" fmla="*/ 958850 w 2098675"/>
              <a:gd name="connsiteY12" fmla="*/ 203200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657350 w 2098675"/>
              <a:gd name="connsiteY15" fmla="*/ 2149475 h 2416175"/>
              <a:gd name="connsiteX16" fmla="*/ 1800225 w 2098675"/>
              <a:gd name="connsiteY16" fmla="*/ 2171700 h 2416175"/>
              <a:gd name="connsiteX17" fmla="*/ 1962150 w 2098675"/>
              <a:gd name="connsiteY17" fmla="*/ 2232025 h 2416175"/>
              <a:gd name="connsiteX18" fmla="*/ 2082800 w 2098675"/>
              <a:gd name="connsiteY18" fmla="*/ 2336800 h 2416175"/>
              <a:gd name="connsiteX19" fmla="*/ 2098675 w 2098675"/>
              <a:gd name="connsiteY19" fmla="*/ 2416175 h 2416175"/>
              <a:gd name="connsiteX0" fmla="*/ 571500 w 2098675"/>
              <a:gd name="connsiteY0" fmla="*/ 0 h 2416175"/>
              <a:gd name="connsiteX1" fmla="*/ 460375 w 2098675"/>
              <a:gd name="connsiteY1" fmla="*/ 520700 h 2416175"/>
              <a:gd name="connsiteX2" fmla="*/ 542925 w 2098675"/>
              <a:gd name="connsiteY2" fmla="*/ 536575 h 2416175"/>
              <a:gd name="connsiteX3" fmla="*/ 492125 w 2098675"/>
              <a:gd name="connsiteY3" fmla="*/ 730250 h 2416175"/>
              <a:gd name="connsiteX4" fmla="*/ 425450 w 2098675"/>
              <a:gd name="connsiteY4" fmla="*/ 936625 h 2416175"/>
              <a:gd name="connsiteX5" fmla="*/ 358775 w 2098675"/>
              <a:gd name="connsiteY5" fmla="*/ 1101725 h 2416175"/>
              <a:gd name="connsiteX6" fmla="*/ 276225 w 2098675"/>
              <a:gd name="connsiteY6" fmla="*/ 1323975 h 2416175"/>
              <a:gd name="connsiteX7" fmla="*/ 161925 w 2098675"/>
              <a:gd name="connsiteY7" fmla="*/ 1485900 h 2416175"/>
              <a:gd name="connsiteX8" fmla="*/ 114300 w 2098675"/>
              <a:gd name="connsiteY8" fmla="*/ 1639093 h 2416175"/>
              <a:gd name="connsiteX9" fmla="*/ 0 w 2098675"/>
              <a:gd name="connsiteY9" fmla="*/ 1800225 h 2416175"/>
              <a:gd name="connsiteX10" fmla="*/ 279400 w 2098675"/>
              <a:gd name="connsiteY10" fmla="*/ 1905000 h 2416175"/>
              <a:gd name="connsiteX11" fmla="*/ 698500 w 2098675"/>
              <a:gd name="connsiteY11" fmla="*/ 2009775 h 2416175"/>
              <a:gd name="connsiteX12" fmla="*/ 958850 w 2098675"/>
              <a:gd name="connsiteY12" fmla="*/ 2032000 h 2416175"/>
              <a:gd name="connsiteX13" fmla="*/ 1311275 w 2098675"/>
              <a:gd name="connsiteY13" fmla="*/ 2022475 h 2416175"/>
              <a:gd name="connsiteX14" fmla="*/ 1577975 w 2098675"/>
              <a:gd name="connsiteY14" fmla="*/ 2044700 h 2416175"/>
              <a:gd name="connsiteX15" fmla="*/ 1657350 w 2098675"/>
              <a:gd name="connsiteY15" fmla="*/ 2149475 h 2416175"/>
              <a:gd name="connsiteX16" fmla="*/ 1800225 w 2098675"/>
              <a:gd name="connsiteY16" fmla="*/ 2171700 h 2416175"/>
              <a:gd name="connsiteX17" fmla="*/ 1962150 w 2098675"/>
              <a:gd name="connsiteY17" fmla="*/ 2232025 h 2416175"/>
              <a:gd name="connsiteX18" fmla="*/ 2082800 w 2098675"/>
              <a:gd name="connsiteY18" fmla="*/ 2336800 h 2416175"/>
              <a:gd name="connsiteX19" fmla="*/ 2098675 w 2098675"/>
              <a:gd name="connsiteY19" fmla="*/ 2416175 h 2416175"/>
              <a:gd name="connsiteX0" fmla="*/ 576263 w 2103438"/>
              <a:gd name="connsiteY0" fmla="*/ 0 h 2416175"/>
              <a:gd name="connsiteX1" fmla="*/ 465138 w 2103438"/>
              <a:gd name="connsiteY1" fmla="*/ 520700 h 2416175"/>
              <a:gd name="connsiteX2" fmla="*/ 547688 w 2103438"/>
              <a:gd name="connsiteY2" fmla="*/ 536575 h 2416175"/>
              <a:gd name="connsiteX3" fmla="*/ 496888 w 2103438"/>
              <a:gd name="connsiteY3" fmla="*/ 730250 h 2416175"/>
              <a:gd name="connsiteX4" fmla="*/ 430213 w 2103438"/>
              <a:gd name="connsiteY4" fmla="*/ 936625 h 2416175"/>
              <a:gd name="connsiteX5" fmla="*/ 363538 w 2103438"/>
              <a:gd name="connsiteY5" fmla="*/ 1101725 h 2416175"/>
              <a:gd name="connsiteX6" fmla="*/ 280988 w 2103438"/>
              <a:gd name="connsiteY6" fmla="*/ 1323975 h 2416175"/>
              <a:gd name="connsiteX7" fmla="*/ 166688 w 2103438"/>
              <a:gd name="connsiteY7" fmla="*/ 1485900 h 2416175"/>
              <a:gd name="connsiteX8" fmla="*/ 119063 w 2103438"/>
              <a:gd name="connsiteY8" fmla="*/ 1639093 h 2416175"/>
              <a:gd name="connsiteX9" fmla="*/ 0 w 2103438"/>
              <a:gd name="connsiteY9" fmla="*/ 1797844 h 2416175"/>
              <a:gd name="connsiteX10" fmla="*/ 284163 w 2103438"/>
              <a:gd name="connsiteY10" fmla="*/ 1905000 h 2416175"/>
              <a:gd name="connsiteX11" fmla="*/ 703263 w 2103438"/>
              <a:gd name="connsiteY11" fmla="*/ 2009775 h 2416175"/>
              <a:gd name="connsiteX12" fmla="*/ 963613 w 2103438"/>
              <a:gd name="connsiteY12" fmla="*/ 2032000 h 2416175"/>
              <a:gd name="connsiteX13" fmla="*/ 1316038 w 2103438"/>
              <a:gd name="connsiteY13" fmla="*/ 2022475 h 2416175"/>
              <a:gd name="connsiteX14" fmla="*/ 1582738 w 2103438"/>
              <a:gd name="connsiteY14" fmla="*/ 2044700 h 2416175"/>
              <a:gd name="connsiteX15" fmla="*/ 1662113 w 2103438"/>
              <a:gd name="connsiteY15" fmla="*/ 2149475 h 2416175"/>
              <a:gd name="connsiteX16" fmla="*/ 1804988 w 2103438"/>
              <a:gd name="connsiteY16" fmla="*/ 2171700 h 2416175"/>
              <a:gd name="connsiteX17" fmla="*/ 1966913 w 2103438"/>
              <a:gd name="connsiteY17" fmla="*/ 2232025 h 2416175"/>
              <a:gd name="connsiteX18" fmla="*/ 2087563 w 2103438"/>
              <a:gd name="connsiteY18" fmla="*/ 2336800 h 2416175"/>
              <a:gd name="connsiteX19" fmla="*/ 2103438 w 2103438"/>
              <a:gd name="connsiteY19" fmla="*/ 2416175 h 241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03438" h="2416175">
                <a:moveTo>
                  <a:pt x="576263" y="0"/>
                </a:moveTo>
                <a:lnTo>
                  <a:pt x="465138" y="520700"/>
                </a:lnTo>
                <a:lnTo>
                  <a:pt x="547688" y="536575"/>
                </a:lnTo>
                <a:lnTo>
                  <a:pt x="496888" y="730250"/>
                </a:lnTo>
                <a:lnTo>
                  <a:pt x="430213" y="936625"/>
                </a:lnTo>
                <a:lnTo>
                  <a:pt x="363538" y="1101725"/>
                </a:lnTo>
                <a:lnTo>
                  <a:pt x="280988" y="1323975"/>
                </a:lnTo>
                <a:lnTo>
                  <a:pt x="166688" y="1485900"/>
                </a:lnTo>
                <a:lnTo>
                  <a:pt x="119063" y="1639093"/>
                </a:lnTo>
                <a:lnTo>
                  <a:pt x="0" y="1797844"/>
                </a:lnTo>
                <a:lnTo>
                  <a:pt x="284163" y="1905000"/>
                </a:lnTo>
                <a:lnTo>
                  <a:pt x="703263" y="2009775"/>
                </a:lnTo>
                <a:lnTo>
                  <a:pt x="963613" y="2032000"/>
                </a:lnTo>
                <a:lnTo>
                  <a:pt x="1316038" y="2022475"/>
                </a:lnTo>
                <a:lnTo>
                  <a:pt x="1582738" y="2044700"/>
                </a:lnTo>
                <a:lnTo>
                  <a:pt x="1662113" y="2149475"/>
                </a:lnTo>
                <a:lnTo>
                  <a:pt x="1804988" y="2171700"/>
                </a:lnTo>
                <a:lnTo>
                  <a:pt x="1966913" y="2232025"/>
                </a:lnTo>
                <a:lnTo>
                  <a:pt x="2087563" y="2336800"/>
                </a:lnTo>
                <a:lnTo>
                  <a:pt x="2103438" y="2416175"/>
                </a:ln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CADD61F-7E60-7B69-2710-61BC43C13E2B}"/>
              </a:ext>
            </a:extLst>
          </p:cNvPr>
          <p:cNvSpPr/>
          <p:nvPr/>
        </p:nvSpPr>
        <p:spPr bwMode="auto">
          <a:xfrm>
            <a:off x="8125886" y="3377098"/>
            <a:ext cx="184750" cy="184750"/>
          </a:xfrm>
          <a:prstGeom prst="rect">
            <a:avLst/>
          </a:prstGeom>
          <a:solidFill>
            <a:srgbClr val="FF66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0FA0643-249E-DF44-F628-9898ECD5B45D}"/>
              </a:ext>
            </a:extLst>
          </p:cNvPr>
          <p:cNvSpPr/>
          <p:nvPr/>
        </p:nvSpPr>
        <p:spPr bwMode="auto">
          <a:xfrm>
            <a:off x="8125886" y="3646973"/>
            <a:ext cx="184750" cy="184750"/>
          </a:xfrm>
          <a:prstGeom prst="rect">
            <a:avLst/>
          </a:prstGeom>
          <a:pattFill prst="wdUpDiag">
            <a:fgClr>
              <a:srgbClr val="FF6600"/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06213E8-31EB-16DD-2295-630BC57AE00A}"/>
              </a:ext>
            </a:extLst>
          </p:cNvPr>
          <p:cNvSpPr txBox="1"/>
          <p:nvPr/>
        </p:nvSpPr>
        <p:spPr>
          <a:xfrm>
            <a:off x="8310636" y="3315584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Bestand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D127EBD-8166-C355-95E0-A483357B947E}"/>
              </a:ext>
            </a:extLst>
          </p:cNvPr>
          <p:cNvSpPr txBox="1"/>
          <p:nvPr/>
        </p:nvSpPr>
        <p:spPr>
          <a:xfrm>
            <a:off x="8310636" y="3587755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Neu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A36CD3D-8641-8043-8A60-B027B3FACF8F}"/>
              </a:ext>
            </a:extLst>
          </p:cNvPr>
          <p:cNvSpPr txBox="1"/>
          <p:nvPr/>
        </p:nvSpPr>
        <p:spPr>
          <a:xfrm>
            <a:off x="4328229" y="1114455"/>
            <a:ext cx="118494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Steinweiler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 1.188 ha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FD6C754-5F24-DDCE-FDD4-A4545FC71D71}"/>
              </a:ext>
            </a:extLst>
          </p:cNvPr>
          <p:cNvSpPr txBox="1"/>
          <p:nvPr/>
        </p:nvSpPr>
        <p:spPr>
          <a:xfrm>
            <a:off x="2318327" y="4993286"/>
            <a:ext cx="50780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solidFill>
                  <a:srgbClr val="FF0000"/>
                </a:solidFill>
              </a:rPr>
              <a:t>Repowering</a:t>
            </a:r>
            <a:r>
              <a:rPr lang="de-DE" sz="1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de-DE" sz="1600" dirty="0">
                <a:solidFill>
                  <a:srgbClr val="FF0000"/>
                </a:solidFill>
              </a:rPr>
              <a:t>Rückbau: 4 Windräder à 1,5MW (Baujahr 2004): 6MW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neu: 1 Windrad à 7,2 MW: 7,2MW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B6D7C-96AC-902E-437F-FC20E8BD1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660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Windpark soll in Richtung Winden erweitert werten! Gesamtleistung von 8 auf 45,2 MW!</a:t>
            </a:r>
          </a:p>
        </p:txBody>
      </p:sp>
    </p:spTree>
    <p:extLst>
      <p:ext uri="{BB962C8B-B14F-4D97-AF65-F5344CB8AC3E}">
        <p14:creationId xmlns:p14="http://schemas.microsoft.com/office/powerpoint/2010/main" val="369120063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4" grpId="0" animBg="1"/>
      <p:bldP spid="10" grpId="0" animBg="1"/>
      <p:bldP spid="12" grpId="0" animBg="1"/>
      <p:bldP spid="23" grpId="0" animBg="1"/>
      <p:bldP spid="2" grpId="0" animBg="1"/>
      <p:bldP spid="31" grpId="1" animBg="1"/>
      <p:bldP spid="2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8D034E60-129C-4A00-A0F0-12332AB17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7" y="482785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Fazit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C199DABE-1C7E-4DCD-AA4F-39D9FDBF8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7" y="1106813"/>
            <a:ext cx="8697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EE-Ausbaupfad bis 2040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RLP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VG-Kandel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933403C-1391-3EF8-764C-429405424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5" y="223882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Grundlagen Windkraftanlagen (WKA)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06C1486-3B4C-F5DB-D6A9-E566F99D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7" y="3972851"/>
            <a:ext cx="8697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Nebenwirkungen und Beteiligungen bei EE-Anlagen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in der energetischen Dorf-/Stadtgemeinschaft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9028510-F4B4-79B0-8E94-169930425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5" y="281683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Flächennutzung für WKA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FB752DE-060D-5996-E270-5B508A598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5" y="339484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Windpark-Projekte in der VG-Kandel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/>
      <p:bldP spid="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>
            <a:extLst>
              <a:ext uri="{FF2B5EF4-FFF2-40B4-BE49-F238E27FC236}">
                <a16:creationId xmlns:a16="http://schemas.microsoft.com/office/drawing/2014/main" id="{FBE52B72-9F42-C3AD-CE05-6F308A78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095" y="5865744"/>
            <a:ext cx="166276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FNP VG Kandel</a:t>
            </a:r>
          </a:p>
        </p:txBody>
      </p:sp>
      <p:pic>
        <p:nvPicPr>
          <p:cNvPr id="6" name="Grafik 5" descr="Ein Bild, das Karte, Text, Atlas, Diagramm enthält.&#10;&#10;Automatisch generierte Beschreibung">
            <a:extLst>
              <a:ext uri="{FF2B5EF4-FFF2-40B4-BE49-F238E27FC236}">
                <a16:creationId xmlns:a16="http://schemas.microsoft.com/office/drawing/2014/main" id="{3C4B23FB-5AC8-7302-C0D1-F77F6A376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t="2718" r="1831" b="2090"/>
          <a:stretch/>
        </p:blipFill>
        <p:spPr>
          <a:xfrm>
            <a:off x="209550" y="812982"/>
            <a:ext cx="7477125" cy="52959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74C3404-8BB0-006D-AA7E-C1D94D3F6AC2}"/>
              </a:ext>
            </a:extLst>
          </p:cNvPr>
          <p:cNvSpPr txBox="1"/>
          <p:nvPr/>
        </p:nvSpPr>
        <p:spPr>
          <a:xfrm>
            <a:off x="1025843" y="0"/>
            <a:ext cx="8264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Windparks in der VG-Kandel mit  Lageplan und Ausbauleistung (3) Erlenbach: Neubau</a:t>
            </a: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FF7CA18-DE5E-31E6-0E38-32EA2BA2A7E5}"/>
              </a:ext>
            </a:extLst>
          </p:cNvPr>
          <p:cNvGrpSpPr/>
          <p:nvPr/>
        </p:nvGrpSpPr>
        <p:grpSpPr>
          <a:xfrm>
            <a:off x="4583154" y="4079510"/>
            <a:ext cx="549692" cy="333405"/>
            <a:chOff x="8239502" y="2098310"/>
            <a:chExt cx="549692" cy="333405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C055B64-49C0-B836-F42B-4EA7B689BA3F}"/>
                </a:ext>
              </a:extLst>
            </p:cNvPr>
            <p:cNvSpPr/>
            <p:nvPr/>
          </p:nvSpPr>
          <p:spPr bwMode="auto">
            <a:xfrm>
              <a:off x="8281225" y="2135346"/>
              <a:ext cx="465867" cy="261610"/>
            </a:xfrm>
            <a:custGeom>
              <a:avLst/>
              <a:gdLst>
                <a:gd name="connsiteX0" fmla="*/ 66675 w 2228850"/>
                <a:gd name="connsiteY0" fmla="*/ 190500 h 1238250"/>
                <a:gd name="connsiteX1" fmla="*/ 0 w 2228850"/>
                <a:gd name="connsiteY1" fmla="*/ 190500 h 1238250"/>
                <a:gd name="connsiteX2" fmla="*/ 1162050 w 2228850"/>
                <a:gd name="connsiteY2" fmla="*/ 0 h 1238250"/>
                <a:gd name="connsiteX3" fmla="*/ 2200275 w 2228850"/>
                <a:gd name="connsiteY3" fmla="*/ 161925 h 1238250"/>
                <a:gd name="connsiteX4" fmla="*/ 2228850 w 2228850"/>
                <a:gd name="connsiteY4" fmla="*/ 1114425 h 1238250"/>
                <a:gd name="connsiteX5" fmla="*/ 1152525 w 2228850"/>
                <a:gd name="connsiteY5" fmla="*/ 1238250 h 1238250"/>
                <a:gd name="connsiteX6" fmla="*/ 28575 w 2228850"/>
                <a:gd name="connsiteY6" fmla="*/ 1095375 h 1238250"/>
                <a:gd name="connsiteX7" fmla="*/ 66675 w 2228850"/>
                <a:gd name="connsiteY7" fmla="*/ 190500 h 1238250"/>
                <a:gd name="connsiteX0" fmla="*/ 38100 w 2200275"/>
                <a:gd name="connsiteY0" fmla="*/ 190500 h 1238250"/>
                <a:gd name="connsiteX1" fmla="*/ 1133475 w 2200275"/>
                <a:gd name="connsiteY1" fmla="*/ 0 h 1238250"/>
                <a:gd name="connsiteX2" fmla="*/ 2171700 w 2200275"/>
                <a:gd name="connsiteY2" fmla="*/ 161925 h 1238250"/>
                <a:gd name="connsiteX3" fmla="*/ 2200275 w 2200275"/>
                <a:gd name="connsiteY3" fmla="*/ 1114425 h 1238250"/>
                <a:gd name="connsiteX4" fmla="*/ 1123950 w 2200275"/>
                <a:gd name="connsiteY4" fmla="*/ 1238250 h 1238250"/>
                <a:gd name="connsiteX5" fmla="*/ 0 w 2200275"/>
                <a:gd name="connsiteY5" fmla="*/ 1095375 h 1238250"/>
                <a:gd name="connsiteX6" fmla="*/ 38100 w 2200275"/>
                <a:gd name="connsiteY6" fmla="*/ 190500 h 1238250"/>
                <a:gd name="connsiteX0" fmla="*/ 38100 w 2205038"/>
                <a:gd name="connsiteY0" fmla="*/ 190500 h 1238250"/>
                <a:gd name="connsiteX1" fmla="*/ 1133475 w 2205038"/>
                <a:gd name="connsiteY1" fmla="*/ 0 h 1238250"/>
                <a:gd name="connsiteX2" fmla="*/ 2205038 w 2205038"/>
                <a:gd name="connsiteY2" fmla="*/ 166688 h 1238250"/>
                <a:gd name="connsiteX3" fmla="*/ 2200275 w 2205038"/>
                <a:gd name="connsiteY3" fmla="*/ 1114425 h 1238250"/>
                <a:gd name="connsiteX4" fmla="*/ 1123950 w 2205038"/>
                <a:gd name="connsiteY4" fmla="*/ 1238250 h 1238250"/>
                <a:gd name="connsiteX5" fmla="*/ 0 w 2205038"/>
                <a:gd name="connsiteY5" fmla="*/ 1095375 h 1238250"/>
                <a:gd name="connsiteX6" fmla="*/ 38100 w 2205038"/>
                <a:gd name="connsiteY6" fmla="*/ 190500 h 1238250"/>
                <a:gd name="connsiteX0" fmla="*/ 4763 w 2205038"/>
                <a:gd name="connsiteY0" fmla="*/ 192881 h 1238250"/>
                <a:gd name="connsiteX1" fmla="*/ 1133475 w 2205038"/>
                <a:gd name="connsiteY1" fmla="*/ 0 h 1238250"/>
                <a:gd name="connsiteX2" fmla="*/ 2205038 w 2205038"/>
                <a:gd name="connsiteY2" fmla="*/ 166688 h 1238250"/>
                <a:gd name="connsiteX3" fmla="*/ 2200275 w 2205038"/>
                <a:gd name="connsiteY3" fmla="*/ 1114425 h 1238250"/>
                <a:gd name="connsiteX4" fmla="*/ 1123950 w 2205038"/>
                <a:gd name="connsiteY4" fmla="*/ 1238250 h 1238250"/>
                <a:gd name="connsiteX5" fmla="*/ 0 w 2205038"/>
                <a:gd name="connsiteY5" fmla="*/ 1095375 h 1238250"/>
                <a:gd name="connsiteX6" fmla="*/ 4763 w 2205038"/>
                <a:gd name="connsiteY6" fmla="*/ 192881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5038" h="1238250">
                  <a:moveTo>
                    <a:pt x="4763" y="192881"/>
                  </a:moveTo>
                  <a:lnTo>
                    <a:pt x="1133475" y="0"/>
                  </a:lnTo>
                  <a:lnTo>
                    <a:pt x="2205038" y="166688"/>
                  </a:lnTo>
                  <a:cubicBezTo>
                    <a:pt x="2203450" y="482600"/>
                    <a:pt x="2201863" y="798513"/>
                    <a:pt x="2200275" y="1114425"/>
                  </a:cubicBezTo>
                  <a:lnTo>
                    <a:pt x="1123950" y="1238250"/>
                  </a:lnTo>
                  <a:lnTo>
                    <a:pt x="0" y="1095375"/>
                  </a:lnTo>
                  <a:cubicBezTo>
                    <a:pt x="1588" y="794544"/>
                    <a:pt x="3175" y="493712"/>
                    <a:pt x="4763" y="192881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6223DEC-3B28-D9EC-5AE3-0B967E760EB4}"/>
                </a:ext>
              </a:extLst>
            </p:cNvPr>
            <p:cNvSpPr txBox="1"/>
            <p:nvPr/>
          </p:nvSpPr>
          <p:spPr>
            <a:xfrm>
              <a:off x="8343279" y="213534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>
                  <a:solidFill>
                    <a:schemeClr val="bg1"/>
                  </a:solidFill>
                </a:rPr>
                <a:t>65</a:t>
              </a:r>
            </a:p>
          </p:txBody>
        </p:sp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0844C0EA-078B-976B-AF90-CE53FA0B1379}"/>
                </a:ext>
              </a:extLst>
            </p:cNvPr>
            <p:cNvSpPr/>
            <p:nvPr/>
          </p:nvSpPr>
          <p:spPr bwMode="auto">
            <a:xfrm>
              <a:off x="8239502" y="2098310"/>
              <a:ext cx="549692" cy="333405"/>
            </a:xfrm>
            <a:prstGeom prst="roundRect">
              <a:avLst>
                <a:gd name="adj" fmla="val 11007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68A71AF-346F-0ABB-3987-E44AA9A59556}"/>
              </a:ext>
            </a:extLst>
          </p:cNvPr>
          <p:cNvGrpSpPr/>
          <p:nvPr/>
        </p:nvGrpSpPr>
        <p:grpSpPr>
          <a:xfrm>
            <a:off x="3684737" y="4407773"/>
            <a:ext cx="506870" cy="261610"/>
            <a:chOff x="8814065" y="2559125"/>
            <a:chExt cx="506870" cy="261610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139037D1-CE9F-4909-D394-BAE2A7B5EA83}"/>
                </a:ext>
              </a:extLst>
            </p:cNvPr>
            <p:cNvSpPr/>
            <p:nvPr/>
          </p:nvSpPr>
          <p:spPr bwMode="auto">
            <a:xfrm>
              <a:off x="8848126" y="2559610"/>
              <a:ext cx="429224" cy="259556"/>
            </a:xfrm>
            <a:prstGeom prst="roundRect">
              <a:avLst>
                <a:gd name="adj" fmla="val 13121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B4BF38DB-6A6C-FC83-B56C-84B0AE09B3B0}"/>
                </a:ext>
              </a:extLst>
            </p:cNvPr>
            <p:cNvSpPr/>
            <p:nvPr/>
          </p:nvSpPr>
          <p:spPr bwMode="auto">
            <a:xfrm>
              <a:off x="8868992" y="2576083"/>
              <a:ext cx="389308" cy="224840"/>
            </a:xfrm>
            <a:prstGeom prst="roundRect">
              <a:avLst>
                <a:gd name="adj" fmla="val 14978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F0309E4-3194-7A1B-9599-EE4D8E9E3258}"/>
                </a:ext>
              </a:extLst>
            </p:cNvPr>
            <p:cNvSpPr txBox="1"/>
            <p:nvPr/>
          </p:nvSpPr>
          <p:spPr>
            <a:xfrm>
              <a:off x="8814065" y="2559125"/>
              <a:ext cx="5068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L554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78B6D7C-96AC-902E-437F-FC20E8BD1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660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Links und rechts der A65 kommen 3 Windräder. Gesamtleistung: 21,6 MW!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90B72BA-65F7-742A-DA37-9A080FD99C41}"/>
              </a:ext>
            </a:extLst>
          </p:cNvPr>
          <p:cNvSpPr txBox="1"/>
          <p:nvPr/>
        </p:nvSpPr>
        <p:spPr>
          <a:xfrm>
            <a:off x="2839664" y="2292872"/>
            <a:ext cx="33321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0000"/>
                </a:solidFill>
              </a:rPr>
              <a:t>Neubau:</a:t>
            </a:r>
          </a:p>
          <a:p>
            <a:pPr algn="ctr"/>
            <a:r>
              <a:rPr lang="de-DE" sz="1600" dirty="0">
                <a:solidFill>
                  <a:srgbClr val="FF0000"/>
                </a:solidFill>
              </a:rPr>
              <a:t>3 Windräder à 7,2 MW: 21,6 MW</a:t>
            </a:r>
          </a:p>
        </p:txBody>
      </p:sp>
    </p:spTree>
    <p:extLst>
      <p:ext uri="{BB962C8B-B14F-4D97-AF65-F5344CB8AC3E}">
        <p14:creationId xmlns:p14="http://schemas.microsoft.com/office/powerpoint/2010/main" val="1705885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8269B5DA-0F3F-1EA2-F75C-91B16E54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62" y="757057"/>
            <a:ext cx="8697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EE-Anlagen haben, wie alle technische Anlagen, auch „</a:t>
            </a:r>
            <a:r>
              <a:rPr lang="de-DE" altLang="de-DE" sz="1600" b="1" dirty="0">
                <a:solidFill>
                  <a:srgbClr val="563BFB"/>
                </a:solidFill>
              </a:rPr>
              <a:t>Nebenwirkungen</a:t>
            </a:r>
            <a:r>
              <a:rPr lang="de-DE" altLang="de-DE" sz="1600" dirty="0">
                <a:solidFill>
                  <a:srgbClr val="563BFB"/>
                </a:solidFill>
              </a:rPr>
              <a:t>“, die über den </a:t>
            </a:r>
            <a:r>
              <a:rPr lang="de-DE" altLang="de-DE" sz="1600" b="1" dirty="0">
                <a:solidFill>
                  <a:srgbClr val="563BFB"/>
                </a:solidFill>
              </a:rPr>
              <a:t>unmittelbaren Standort, bis in Nachbargemeinden</a:t>
            </a:r>
            <a:r>
              <a:rPr lang="de-DE" altLang="de-DE" sz="1600" dirty="0">
                <a:solidFill>
                  <a:srgbClr val="563BFB"/>
                </a:solidFill>
              </a:rPr>
              <a:t>, hinausgehen können. Durch geeignete Maßnahmen kann die </a:t>
            </a:r>
            <a:r>
              <a:rPr lang="de-DE" altLang="de-DE" sz="1600" b="1" dirty="0">
                <a:solidFill>
                  <a:srgbClr val="563BFB"/>
                </a:solidFill>
              </a:rPr>
              <a:t>Akzeptanz bei der Bürgerschaft </a:t>
            </a:r>
            <a:r>
              <a:rPr lang="de-DE" altLang="de-DE" sz="1600" dirty="0">
                <a:solidFill>
                  <a:srgbClr val="563BFB"/>
                </a:solidFill>
              </a:rPr>
              <a:t>verbessert werden:</a:t>
            </a:r>
            <a:endParaRPr lang="de-DE" altLang="de-DE" sz="1600" b="1" dirty="0">
              <a:solidFill>
                <a:srgbClr val="563BFB"/>
              </a:solidFill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712F64BE-E829-CE6D-03AD-0E2C4BDF9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61" y="1783164"/>
            <a:ext cx="96697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Landschaftsbild</a:t>
            </a:r>
            <a:r>
              <a:rPr lang="de-DE" altLang="de-DE" sz="1600" dirty="0">
                <a:solidFill>
                  <a:srgbClr val="563BFB"/>
                </a:solidFill>
              </a:rPr>
              <a:t> (</a:t>
            </a:r>
            <a:r>
              <a:rPr lang="de-DE" altLang="de-DE" sz="1600" b="1" dirty="0">
                <a:solidFill>
                  <a:srgbClr val="563BFB"/>
                </a:solidFill>
              </a:rPr>
              <a:t>Beeinträchtigung des öffentlichen Raums</a:t>
            </a:r>
            <a:r>
              <a:rPr lang="de-DE" altLang="de-DE" sz="1600" dirty="0">
                <a:solidFill>
                  <a:srgbClr val="563BFB"/>
                </a:solidFill>
              </a:rPr>
              <a:t>: neue Windräder sind </a:t>
            </a:r>
            <a:r>
              <a:rPr lang="de-DE" altLang="de-DE" sz="1600" b="1" dirty="0">
                <a:solidFill>
                  <a:srgbClr val="563BFB"/>
                </a:solidFill>
              </a:rPr>
              <a:t>fast 300 m hoch</a:t>
            </a:r>
            <a:r>
              <a:rPr lang="de-DE" altLang="de-DE" sz="1600" dirty="0">
                <a:solidFill>
                  <a:srgbClr val="563BFB"/>
                </a:solidFill>
              </a:rPr>
              <a:t>) 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Maßnahme: Beim </a:t>
            </a:r>
            <a:r>
              <a:rPr lang="de-DE" altLang="de-DE" sz="1600" dirty="0" err="1">
                <a:solidFill>
                  <a:srgbClr val="563BFB"/>
                </a:solidFill>
              </a:rPr>
              <a:t>Repowering</a:t>
            </a:r>
            <a:r>
              <a:rPr lang="de-DE" altLang="de-DE" sz="1600" dirty="0">
                <a:solidFill>
                  <a:srgbClr val="563BFB"/>
                </a:solidFill>
              </a:rPr>
              <a:t> werden die vorhanden Windräder durch Leistungsstärkere ersetzt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(z.B. 1,5 MW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  <a:sym typeface="Symbol" panose="05050102010706020507" pitchFamily="18" charset="2"/>
              </a:rPr>
              <a:t>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6 MW). Dadurch stehen </a:t>
            </a:r>
            <a:r>
              <a:rPr lang="de-DE" altLang="de-DE" sz="1600" b="1" dirty="0">
                <a:solidFill>
                  <a:srgbClr val="563BFB"/>
                </a:solidFill>
                <a:sym typeface="Wingdings" panose="05000000000000000000" pitchFamily="2" charset="2"/>
              </a:rPr>
              <a:t>im Endausbau weniger „Spargel“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in der Landschaft.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5B08962A-8CC3-D7DB-8826-5B7E2515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62" y="2514921"/>
            <a:ext cx="91995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Geräuschentwicklung</a:t>
            </a:r>
            <a:r>
              <a:rPr lang="de-DE" altLang="de-DE" sz="1600" dirty="0">
                <a:solidFill>
                  <a:srgbClr val="563BFB"/>
                </a:solidFill>
              </a:rPr>
              <a:t> (Luftverwirbelungen an den Rotorblätter-Hinterkanten)</a:t>
            </a:r>
            <a:br>
              <a:rPr lang="de-DE" altLang="de-DE" sz="1600" u="sng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Maßnahme: Durch </a:t>
            </a:r>
            <a:r>
              <a:rPr lang="de-DE" altLang="de-DE" sz="1600" b="1" dirty="0">
                <a:solidFill>
                  <a:srgbClr val="563BFB"/>
                </a:solidFill>
              </a:rPr>
              <a:t>„Haifischzähne“ (</a:t>
            </a:r>
            <a:r>
              <a:rPr lang="de-DE" sz="1600" b="1" dirty="0" err="1">
                <a:solidFill>
                  <a:srgbClr val="563BFB"/>
                </a:solidFill>
              </a:rPr>
              <a:t>Hinterkantenkamm</a:t>
            </a:r>
            <a:r>
              <a:rPr lang="de-DE" altLang="de-DE" sz="1600" b="1" dirty="0">
                <a:solidFill>
                  <a:srgbClr val="563BFB"/>
                </a:solidFill>
              </a:rPr>
              <a:t>) </a:t>
            </a:r>
            <a:r>
              <a:rPr lang="de-DE" altLang="de-DE" sz="1600" dirty="0">
                <a:solidFill>
                  <a:srgbClr val="563BFB"/>
                </a:solidFill>
              </a:rPr>
              <a:t>an der Rückseite der Rotorblätter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kann die Schallemission </a:t>
            </a:r>
            <a:r>
              <a:rPr lang="de-DE" altLang="de-DE" sz="1600" b="1" dirty="0">
                <a:solidFill>
                  <a:srgbClr val="563BFB"/>
                </a:solidFill>
              </a:rPr>
              <a:t>um 3 dB reduziert </a:t>
            </a:r>
            <a:r>
              <a:rPr lang="de-DE" altLang="de-DE" sz="1600" dirty="0">
                <a:solidFill>
                  <a:srgbClr val="563BFB"/>
                </a:solidFill>
              </a:rPr>
              <a:t>werden (Halbierung)!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2D611012-142B-DD86-CA2D-62928212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61" y="3246678"/>
            <a:ext cx="94707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Blinkende Positionslampen</a:t>
            </a:r>
            <a:br>
              <a:rPr lang="de-DE" altLang="de-DE" sz="1600" u="sng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Maßnahme: Die Positionslampen werden über </a:t>
            </a:r>
            <a:r>
              <a:rPr lang="de-DE" altLang="de-DE" sz="1600" b="1" dirty="0">
                <a:solidFill>
                  <a:srgbClr val="563BFB"/>
                </a:solidFill>
              </a:rPr>
              <a:t>Passiv-Radar-Sensoren</a:t>
            </a:r>
            <a:r>
              <a:rPr lang="de-DE" altLang="de-DE" sz="1600" dirty="0">
                <a:solidFill>
                  <a:srgbClr val="563BFB"/>
                </a:solidFill>
              </a:rPr>
              <a:t> nur dann eingeschaltet,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wenn sich Flugobjekte in bestimmter Entfernung dem Windpark nähern.</a:t>
            </a:r>
            <a:endParaRPr lang="de-DE" altLang="de-DE" sz="1600" u="sng" dirty="0">
              <a:solidFill>
                <a:srgbClr val="563BFB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584F234-493C-7198-6552-432FB9C16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62" y="3978435"/>
            <a:ext cx="939019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tabLst>
                <a:tab pos="357188" algn="l"/>
                <a:tab pos="4000500" algn="l"/>
              </a:tabLst>
            </a:pPr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Tierschäden</a:t>
            </a:r>
            <a:br>
              <a:rPr lang="de-DE" altLang="de-DE" sz="1600" u="sng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 (BUND): Durch ein </a:t>
            </a:r>
            <a:r>
              <a:rPr lang="de-DE" altLang="de-DE" sz="1600" b="1" dirty="0">
                <a:solidFill>
                  <a:srgbClr val="563BFB"/>
                </a:solidFill>
              </a:rPr>
              <a:t>Antikollisionssystem</a:t>
            </a:r>
            <a:r>
              <a:rPr lang="de-DE" altLang="de-DE" sz="1600" dirty="0">
                <a:solidFill>
                  <a:srgbClr val="563BFB"/>
                </a:solidFill>
              </a:rPr>
              <a:t> werden Windräder abgeschaltet, wenn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Vögel bestimmter Art in der Nähe sind.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Hinweis: Verkehr etc. machen größere Schäden als Windräder 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	(</a:t>
            </a:r>
            <a:r>
              <a:rPr lang="de-DE" altLang="de-DE" sz="1600" dirty="0">
                <a:solidFill>
                  <a:srgbClr val="563BFB"/>
                </a:solidFill>
                <a:hlinkClick r:id="rId3"/>
              </a:rPr>
              <a:t>ZDF, frontal vom 05.03.2024  Windräder</a:t>
            </a:r>
            <a:r>
              <a:rPr lang="de-DE" altLang="de-DE" sz="1600" dirty="0">
                <a:solidFill>
                  <a:srgbClr val="563BFB"/>
                </a:solidFill>
              </a:rPr>
              <a:t>)!</a:t>
            </a:r>
            <a:endParaRPr lang="de-DE" altLang="de-DE" sz="1600" u="sng" dirty="0">
              <a:solidFill>
                <a:srgbClr val="563BFB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A3A117-9F36-B010-433D-CFA444FA4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959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Durch geeignete Maßnahmen werden die Nebenwirkungen minimiert!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8424BB-D8F1-376B-3E62-B499113DAB73}"/>
              </a:ext>
            </a:extLst>
          </p:cNvPr>
          <p:cNvSpPr txBox="1"/>
          <p:nvPr/>
        </p:nvSpPr>
        <p:spPr>
          <a:xfrm>
            <a:off x="304662" y="1543850"/>
            <a:ext cx="19613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u="sng" dirty="0">
                <a:solidFill>
                  <a:srgbClr val="563BFB"/>
                </a:solidFill>
              </a:rPr>
              <a:t>Windräder</a:t>
            </a:r>
            <a:endParaRPr lang="de-DE" sz="1600" u="sng" dirty="0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936FFC01-6F06-DE36-69BB-4AEAC0F8B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62" y="5490596"/>
            <a:ext cx="94707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Flächenverbrauch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Maßnahme: Mit einem </a:t>
            </a:r>
            <a:r>
              <a:rPr lang="de-DE" altLang="de-DE" sz="1600" b="1" dirty="0">
                <a:solidFill>
                  <a:srgbClr val="563BFB"/>
                </a:solidFill>
              </a:rPr>
              <a:t>Biodiversitätskonzept</a:t>
            </a:r>
            <a:r>
              <a:rPr lang="de-DE" altLang="de-DE" sz="1600" dirty="0">
                <a:solidFill>
                  <a:srgbClr val="563BFB"/>
                </a:solidFill>
              </a:rPr>
              <a:t> werden bessere Öko- und Effizienzwerte erreicht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 als z.B. bei einem Maisacker für Biogas-Anlagen!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F27DB8-57C7-A813-86F0-C6CC72F62581}"/>
              </a:ext>
            </a:extLst>
          </p:cNvPr>
          <p:cNvSpPr txBox="1"/>
          <p:nvPr/>
        </p:nvSpPr>
        <p:spPr>
          <a:xfrm>
            <a:off x="304662" y="5251285"/>
            <a:ext cx="3337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u="sng" dirty="0">
                <a:solidFill>
                  <a:srgbClr val="563BFB"/>
                </a:solidFill>
              </a:rPr>
              <a:t>PV-Freiflächenanlagen</a:t>
            </a:r>
            <a:endParaRPr lang="de-DE" sz="1600" b="1" u="sng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5B694A-1DFC-F96D-C723-C74F7D8BBE73}"/>
              </a:ext>
            </a:extLst>
          </p:cNvPr>
          <p:cNvSpPr txBox="1"/>
          <p:nvPr/>
        </p:nvSpPr>
        <p:spPr>
          <a:xfrm>
            <a:off x="778468" y="-28138"/>
            <a:ext cx="9127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nergetische Dorf-/Stadtgemeinschaft (1)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„Nebenwirkungen“ bei EE-Anlagen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568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6" grpId="0"/>
      <p:bldP spid="7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>
            <a:extLst>
              <a:ext uri="{FF2B5EF4-FFF2-40B4-BE49-F238E27FC236}">
                <a16:creationId xmlns:a16="http://schemas.microsoft.com/office/drawing/2014/main" id="{2D1BF458-5BBD-3382-02A1-647C7569F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4" y="803143"/>
            <a:ext cx="86979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Anders als bei Großkraftwerken aus der fossilen Welt, sind die Anlagen der </a:t>
            </a:r>
            <a:r>
              <a:rPr lang="de-DE" altLang="de-DE" sz="1600" b="1" dirty="0">
                <a:solidFill>
                  <a:srgbClr val="563BFB"/>
                </a:solidFill>
              </a:rPr>
              <a:t>EE (Windkraft- und PV-Anlagen) dezentral</a:t>
            </a:r>
            <a:r>
              <a:rPr lang="de-DE" altLang="de-DE" sz="1600" dirty="0">
                <a:solidFill>
                  <a:srgbClr val="563BFB"/>
                </a:solidFill>
              </a:rPr>
              <a:t> in den </a:t>
            </a:r>
            <a:r>
              <a:rPr lang="de-DE" altLang="de-DE" sz="1600" b="1" dirty="0">
                <a:solidFill>
                  <a:srgbClr val="563BFB"/>
                </a:solidFill>
              </a:rPr>
              <a:t>Gemarkungen von Gemeinden </a:t>
            </a:r>
            <a:r>
              <a:rPr lang="de-DE" altLang="de-DE" sz="1600" dirty="0">
                <a:solidFill>
                  <a:srgbClr val="563BFB"/>
                </a:solidFill>
              </a:rPr>
              <a:t>aufgestellt.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Dieser Sachverhalt ermöglicht, dass </a:t>
            </a:r>
            <a:r>
              <a:rPr lang="de-DE" altLang="de-DE" sz="1600" b="1" dirty="0">
                <a:solidFill>
                  <a:srgbClr val="563BFB"/>
                </a:solidFill>
              </a:rPr>
              <a:t>alle in einer Gebietskörperschaft </a:t>
            </a:r>
            <a:r>
              <a:rPr lang="de-DE" altLang="de-DE" sz="1600" dirty="0">
                <a:solidFill>
                  <a:srgbClr val="563BFB"/>
                </a:solidFill>
              </a:rPr>
              <a:t>an den Investitionen und Erträgen teilhaben und </a:t>
            </a:r>
            <a:r>
              <a:rPr lang="de-DE" altLang="de-DE" sz="1600" b="1" dirty="0">
                <a:solidFill>
                  <a:srgbClr val="563BFB"/>
                </a:solidFill>
              </a:rPr>
              <a:t>profitieren können</a:t>
            </a:r>
            <a:r>
              <a:rPr lang="de-DE" altLang="de-DE" sz="1600" dirty="0">
                <a:solidFill>
                  <a:srgbClr val="563BFB"/>
                </a:solidFill>
              </a:rPr>
              <a:t>:</a:t>
            </a:r>
            <a:endParaRPr lang="de-DE" altLang="de-DE" sz="1600" b="1" dirty="0">
              <a:solidFill>
                <a:srgbClr val="563BFB"/>
              </a:solidFill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099CA63-74E9-CB57-55AD-06BBCCA6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4" y="1857017"/>
            <a:ext cx="92888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Landwirte (Eigentümer)</a:t>
            </a:r>
            <a:r>
              <a:rPr lang="de-DE" altLang="de-DE" sz="1600" dirty="0">
                <a:solidFill>
                  <a:srgbClr val="563BFB"/>
                </a:solidFill>
              </a:rPr>
              <a:t>, auf </a:t>
            </a:r>
            <a:r>
              <a:rPr lang="de-DE" altLang="de-DE" sz="1600" b="1" dirty="0">
                <a:solidFill>
                  <a:srgbClr val="563BFB"/>
                </a:solidFill>
              </a:rPr>
              <a:t>deren Flächen </a:t>
            </a:r>
            <a:r>
              <a:rPr lang="de-DE" altLang="de-DE" sz="1600" dirty="0">
                <a:solidFill>
                  <a:srgbClr val="563BFB"/>
                </a:solidFill>
              </a:rPr>
              <a:t>die </a:t>
            </a:r>
            <a:r>
              <a:rPr lang="de-DE" altLang="de-DE" sz="1600" b="1" dirty="0">
                <a:solidFill>
                  <a:srgbClr val="563BFB"/>
                </a:solidFill>
              </a:rPr>
              <a:t>EE-Anlagen gebaut werden</a:t>
            </a:r>
            <a:r>
              <a:rPr lang="de-DE" altLang="de-DE" sz="1600" dirty="0">
                <a:solidFill>
                  <a:srgbClr val="563BFB"/>
                </a:solidFill>
              </a:rPr>
              <a:t>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b="1" dirty="0">
                <a:solidFill>
                  <a:srgbClr val="563BFB"/>
                </a:solidFill>
              </a:rPr>
              <a:t>angemessene Pachterlöse</a:t>
            </a:r>
            <a:r>
              <a:rPr lang="de-DE" altLang="de-DE" sz="1600" dirty="0">
                <a:solidFill>
                  <a:srgbClr val="563BFB"/>
                </a:solidFill>
              </a:rPr>
              <a:t>, 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Einkommensbeitrag für die Landwirtschaft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B25C4A7A-F028-B4E7-A1B5-ADB3A55D3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4" y="2444390"/>
            <a:ext cx="95682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Gemeinden und Nachbargemeinden</a:t>
            </a:r>
            <a:r>
              <a:rPr lang="de-DE" altLang="de-DE" sz="1600" dirty="0">
                <a:solidFill>
                  <a:srgbClr val="563BFB"/>
                </a:solidFill>
              </a:rPr>
              <a:t>, die den </a:t>
            </a:r>
            <a:r>
              <a:rPr lang="de-DE" altLang="de-DE" sz="1600" b="1" dirty="0">
                <a:solidFill>
                  <a:srgbClr val="563BFB"/>
                </a:solidFill>
              </a:rPr>
              <a:t>öffentlichen Raum zur Verfügung stellen 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(Luftraum, Zuwegung und Infrastruktur) und </a:t>
            </a:r>
            <a:r>
              <a:rPr lang="de-DE" altLang="de-DE" sz="1600" b="1" dirty="0">
                <a:solidFill>
                  <a:srgbClr val="563BFB"/>
                </a:solidFill>
              </a:rPr>
              <a:t>mit den „Nebenwirkungen“ leben</a:t>
            </a:r>
            <a:r>
              <a:rPr lang="de-DE" altLang="de-DE" sz="1600" dirty="0">
                <a:solidFill>
                  <a:srgbClr val="563BFB"/>
                </a:solidFill>
              </a:rPr>
              <a:t>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gesetzlich festgeschrieben </a:t>
            </a:r>
            <a:r>
              <a:rPr lang="de-DE" altLang="de-DE" sz="1600" b="1" dirty="0">
                <a:solidFill>
                  <a:srgbClr val="563BFB"/>
                </a:solidFill>
                <a:sym typeface="Wingdings" panose="05000000000000000000" pitchFamily="2" charset="2"/>
              </a:rPr>
              <a:t>§6 EEG: 0,2 ct/kWh teilen sich alle Nachbargemeinden </a:t>
            </a:r>
            <a:r>
              <a:rPr lang="de-DE" altLang="de-DE" sz="1600" b="1" dirty="0">
                <a:solidFill>
                  <a:srgbClr val="563BFB"/>
                </a:solidFill>
                <a:sym typeface="Symbol" panose="05050102010706020507" pitchFamily="18" charset="2"/>
              </a:rPr>
              <a:t> </a:t>
            </a:r>
            <a:r>
              <a:rPr lang="de-DE" altLang="de-DE" sz="1600" b="1" dirty="0">
                <a:solidFill>
                  <a:srgbClr val="563BFB"/>
                </a:solidFill>
                <a:sym typeface="Wingdings" panose="05000000000000000000" pitchFamily="2" charset="2"/>
              </a:rPr>
              <a:t>2,5 km</a:t>
            </a:r>
            <a:endParaRPr lang="de-DE" altLang="de-DE" sz="1600" b="1" dirty="0">
              <a:solidFill>
                <a:srgbClr val="563BFB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0744F29-A20E-5054-002D-B8B80C87D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4" y="4327522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 err="1">
                <a:solidFill>
                  <a:srgbClr val="563BFB"/>
                </a:solidFill>
              </a:rPr>
              <a:t>Bürger:innen</a:t>
            </a:r>
            <a:r>
              <a:rPr lang="de-DE" altLang="de-DE" sz="1600" dirty="0">
                <a:solidFill>
                  <a:srgbClr val="563BFB"/>
                </a:solidFill>
              </a:rPr>
              <a:t>, die </a:t>
            </a:r>
            <a:r>
              <a:rPr lang="de-DE" altLang="de-DE" sz="1600" b="1" dirty="0">
                <a:solidFill>
                  <a:srgbClr val="563BFB"/>
                </a:solidFill>
              </a:rPr>
              <a:t>mit den „Nebenwirkungen“ leben</a:t>
            </a:r>
            <a:r>
              <a:rPr lang="de-DE" altLang="de-DE" sz="1600" dirty="0">
                <a:solidFill>
                  <a:srgbClr val="563BFB"/>
                </a:solidFill>
              </a:rPr>
              <a:t>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Beteiligung z.B. über eine </a:t>
            </a:r>
            <a:r>
              <a:rPr lang="de-DE" altLang="de-DE" sz="1600" b="1" dirty="0">
                <a:solidFill>
                  <a:srgbClr val="563BFB"/>
                </a:solidFill>
              </a:rPr>
              <a:t>Bürger-Energie-Genossenschaft </a:t>
            </a:r>
            <a:r>
              <a:rPr lang="de-DE" altLang="de-DE" sz="1600" dirty="0">
                <a:solidFill>
                  <a:srgbClr val="563BFB"/>
                </a:solidFill>
              </a:rPr>
              <a:t>(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600" dirty="0">
                <a:solidFill>
                  <a:srgbClr val="563BFB"/>
                </a:solidFill>
              </a:rPr>
              <a:t> </a:t>
            </a:r>
            <a:r>
              <a:rPr lang="de-DE" altLang="de-DE" sz="1600" dirty="0" err="1">
                <a:solidFill>
                  <a:srgbClr val="563BFB"/>
                </a:solidFill>
                <a:hlinkClick r:id="rId3"/>
              </a:rPr>
              <a:t>BenSüdpfalz</a:t>
            </a:r>
            <a:r>
              <a:rPr lang="de-DE" altLang="de-DE" sz="1600" dirty="0">
                <a:solidFill>
                  <a:srgbClr val="563BFB"/>
                </a:solidFill>
                <a:hlinkClick r:id="rId3"/>
              </a:rPr>
              <a:t>)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315581E3-770C-8B33-E9E5-6B6B42232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4" y="4905659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Alle Beteiligten</a:t>
            </a:r>
            <a:r>
              <a:rPr lang="de-DE" altLang="de-DE" sz="1600" dirty="0">
                <a:solidFill>
                  <a:srgbClr val="563BFB"/>
                </a:solidFill>
              </a:rPr>
              <a:t> können davon profitieren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z.B. durch </a:t>
            </a:r>
            <a:r>
              <a:rPr lang="de-DE" altLang="de-DE" sz="1600" dirty="0">
                <a:solidFill>
                  <a:srgbClr val="563BFB"/>
                </a:solidFill>
              </a:rPr>
              <a:t>einen </a:t>
            </a:r>
            <a:r>
              <a:rPr lang="de-DE" altLang="de-DE" sz="1600" b="1" dirty="0">
                <a:solidFill>
                  <a:srgbClr val="563BFB"/>
                </a:solidFill>
              </a:rPr>
              <a:t>günstigen Strompreis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B9657DE1-44B9-CC14-5AFE-875F6C7F7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895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Beteiligungen von Gemeinden und </a:t>
            </a:r>
            <a:r>
              <a:rPr lang="de-DE" altLang="de-DE" sz="1800" dirty="0" err="1">
                <a:solidFill>
                  <a:srgbClr val="00B050"/>
                </a:solidFill>
              </a:rPr>
              <a:t>Bürger:innen</a:t>
            </a:r>
            <a:r>
              <a:rPr lang="de-DE" altLang="de-DE" sz="1800" dirty="0">
                <a:solidFill>
                  <a:srgbClr val="00B050"/>
                </a:solidFill>
              </a:rPr>
              <a:t> erhöhen die Akzeptanz für EE-Anlagen!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F80B44F-4D79-4D74-EF61-4A20434A4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0034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profitieren davon! Der Rhein-Hunsrück-Kreis ist Vorreiter!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C865DF3-613B-1F5C-2715-A8B7B8EEF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4" y="5477032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Naturschutz</a:t>
            </a:r>
            <a:r>
              <a:rPr lang="de-DE" altLang="de-DE" sz="1600" dirty="0">
                <a:solidFill>
                  <a:srgbClr val="563BFB"/>
                </a:solidFill>
              </a:rPr>
              <a:t> profitiert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durch Ausgleichsmaßnahmen mit </a:t>
            </a:r>
            <a:r>
              <a:rPr lang="de-DE" sz="1600" b="1" dirty="0">
                <a:solidFill>
                  <a:srgbClr val="3333FF"/>
                </a:solidFill>
              </a:rPr>
              <a:t>Biodiversitätskonzept</a:t>
            </a:r>
            <a:endParaRPr lang="de-DE" altLang="de-DE" sz="1600" b="1" dirty="0">
              <a:solidFill>
                <a:srgbClr val="563BFB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A0FF722-EB0E-A351-E7BD-011013BFAFBF}"/>
              </a:ext>
            </a:extLst>
          </p:cNvPr>
          <p:cNvSpPr txBox="1"/>
          <p:nvPr/>
        </p:nvSpPr>
        <p:spPr>
          <a:xfrm>
            <a:off x="778468" y="-14013"/>
            <a:ext cx="9127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nergetische Dorf-/Stadtgemeinschaft (2)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Beteiligung bei EE-Anlagen (1)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9356AF9-8E30-1780-9951-5A548AF7B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4" y="3454175"/>
            <a:ext cx="95682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563BFB"/>
                </a:solidFill>
                <a:sym typeface="Wingdings" panose="05000000000000000000" pitchFamily="2" charset="2"/>
              </a:rPr>
              <a:t>   </a:t>
            </a:r>
            <a:r>
              <a:rPr lang="de-DE" altLang="de-DE" sz="1600" b="1" dirty="0">
                <a:solidFill>
                  <a:srgbClr val="563BFB"/>
                </a:solidFill>
              </a:rPr>
              <a:t>Investitionen</a:t>
            </a:r>
            <a:r>
              <a:rPr lang="de-DE" altLang="de-DE" sz="1600" dirty="0">
                <a:solidFill>
                  <a:srgbClr val="563BFB"/>
                </a:solidFill>
              </a:rPr>
              <a:t> z.B. über eine „</a:t>
            </a:r>
            <a:r>
              <a:rPr lang="de-DE" altLang="de-DE" sz="1600" b="1" dirty="0">
                <a:solidFill>
                  <a:srgbClr val="563BFB"/>
                </a:solidFill>
              </a:rPr>
              <a:t>Anstalt des öffentlichen Rechts</a:t>
            </a:r>
            <a:r>
              <a:rPr lang="de-DE" altLang="de-DE" sz="1600" dirty="0">
                <a:solidFill>
                  <a:srgbClr val="563BFB"/>
                </a:solidFill>
              </a:rPr>
              <a:t>“ (AöR) </a:t>
            </a:r>
            <a:r>
              <a:rPr lang="de-DE" altLang="de-DE" sz="1600" b="1" dirty="0">
                <a:solidFill>
                  <a:srgbClr val="563BFB"/>
                </a:solidFill>
              </a:rPr>
              <a:t>außerhalb des Haushalts.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BE7DCAC-27A2-676C-F82B-C5D3EC9C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4" y="3199529"/>
            <a:ext cx="95682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  </a:t>
            </a:r>
            <a:r>
              <a:rPr lang="de-DE" altLang="de-DE" sz="1600" b="1" dirty="0">
                <a:solidFill>
                  <a:srgbClr val="563BFB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 </a:t>
            </a:r>
            <a:r>
              <a:rPr lang="de-DE" altLang="de-DE" sz="1600" b="1" dirty="0">
                <a:solidFill>
                  <a:srgbClr val="563BFB"/>
                </a:solidFill>
                <a:sym typeface="Wingdings" panose="05000000000000000000" pitchFamily="2" charset="2"/>
              </a:rPr>
              <a:t>angemessene Entschädigung für die Nutzung des öffentlichen Raums: Solidarpakt</a:t>
            </a:r>
            <a:endParaRPr lang="de-DE" altLang="de-DE" sz="1600" b="1" dirty="0">
              <a:solidFill>
                <a:srgbClr val="563BFB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BD9905B-ED75-A95D-FB7E-25BF49DCB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4" y="3701016"/>
            <a:ext cx="95682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  Mit den Erträgen können </a:t>
            </a:r>
            <a:r>
              <a:rPr lang="de-DE" altLang="de-DE" sz="1600" b="1" dirty="0">
                <a:solidFill>
                  <a:srgbClr val="563BFB"/>
                </a:solidFill>
              </a:rPr>
              <a:t>freiwillige Aufgaben im Haushalt der Gemeinden finanziert werden</a:t>
            </a:r>
            <a:r>
              <a:rPr lang="de-DE" altLang="de-DE" sz="1600" dirty="0">
                <a:solidFill>
                  <a:srgbClr val="563BFB"/>
                </a:solidFill>
              </a:rPr>
              <a:t>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b="1" dirty="0">
                <a:solidFill>
                  <a:srgbClr val="563BFB"/>
                </a:solidFill>
              </a:rPr>
              <a:t>Beispiel: Rhein-Hunsrück-Kreis!</a:t>
            </a:r>
          </a:p>
        </p:txBody>
      </p:sp>
    </p:spTree>
    <p:extLst>
      <p:ext uri="{BB962C8B-B14F-4D97-AF65-F5344CB8AC3E}">
        <p14:creationId xmlns:p14="http://schemas.microsoft.com/office/powerpoint/2010/main" val="264254393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0" grpId="0"/>
      <p:bldP spid="3" grpId="0"/>
      <p:bldP spid="5" grpId="0"/>
      <p:bldP spid="4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BC3A26AE-DBDA-EECF-1CBD-D5DD99055B86}"/>
              </a:ext>
            </a:extLst>
          </p:cNvPr>
          <p:cNvSpPr/>
          <p:nvPr/>
        </p:nvSpPr>
        <p:spPr bwMode="auto">
          <a:xfrm>
            <a:off x="517249" y="914401"/>
            <a:ext cx="9178307" cy="175151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325089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Ergebnisse eines Windparks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Beispiel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91AE7B9-9B6B-4A58-990E-D5219E57A00D}"/>
              </a:ext>
            </a:extLst>
          </p:cNvPr>
          <p:cNvSpPr txBox="1"/>
          <p:nvPr/>
        </p:nvSpPr>
        <p:spPr>
          <a:xfrm>
            <a:off x="709438" y="1390251"/>
            <a:ext cx="3570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Nennleistung: 6 * 3,3 MW = </a:t>
            </a:r>
            <a:r>
              <a:rPr lang="de-DE" sz="1600" b="1" dirty="0">
                <a:solidFill>
                  <a:srgbClr val="3333FF"/>
                </a:solidFill>
              </a:rPr>
              <a:t>19,8 MW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7BF060-5DF7-B9DF-07AA-DDFB962D9709}"/>
              </a:ext>
            </a:extLst>
          </p:cNvPr>
          <p:cNvSpPr txBox="1"/>
          <p:nvPr/>
        </p:nvSpPr>
        <p:spPr>
          <a:xfrm>
            <a:off x="867291" y="1868612"/>
            <a:ext cx="3744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„geerntete“ Energie 2023: </a:t>
            </a:r>
            <a:r>
              <a:rPr lang="de-DE" sz="1600" b="1" u="sng" dirty="0">
                <a:solidFill>
                  <a:srgbClr val="3333FF"/>
                </a:solidFill>
              </a:rPr>
              <a:t>58.740 MWh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0AA8DDD-CDA9-766E-F02A-1F7A42872136}"/>
              </a:ext>
            </a:extLst>
          </p:cNvPr>
          <p:cNvSpPr txBox="1"/>
          <p:nvPr/>
        </p:nvSpPr>
        <p:spPr>
          <a:xfrm>
            <a:off x="7018348" y="1547147"/>
            <a:ext cx="2677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= </a:t>
            </a:r>
            <a:r>
              <a:rPr lang="de-DE" sz="1600" b="1" u="sng" dirty="0">
                <a:solidFill>
                  <a:srgbClr val="3333FF"/>
                </a:solidFill>
              </a:rPr>
              <a:t>2.967 h</a:t>
            </a:r>
            <a:r>
              <a:rPr lang="de-DE" sz="1600" b="1" dirty="0">
                <a:solidFill>
                  <a:srgbClr val="3333FF"/>
                </a:solidFill>
              </a:rPr>
              <a:t> </a:t>
            </a:r>
            <a:r>
              <a:rPr lang="de-DE" sz="1600" dirty="0">
                <a:solidFill>
                  <a:srgbClr val="3333FF"/>
                </a:solidFill>
              </a:rPr>
              <a:t>(Volllaststunden) 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89D5A83-7140-E5EC-4807-D79B051971C7}"/>
              </a:ext>
            </a:extLst>
          </p:cNvPr>
          <p:cNvGrpSpPr/>
          <p:nvPr/>
        </p:nvGrpSpPr>
        <p:grpSpPr>
          <a:xfrm>
            <a:off x="4279646" y="1377870"/>
            <a:ext cx="2812715" cy="710250"/>
            <a:chOff x="4279646" y="1377870"/>
            <a:chExt cx="2812715" cy="710250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04AF4312-9457-459D-06DF-D2DA7E59C843}"/>
                </a:ext>
              </a:extLst>
            </p:cNvPr>
            <p:cNvCxnSpPr/>
            <p:nvPr/>
          </p:nvCxnSpPr>
          <p:spPr bwMode="auto">
            <a:xfrm>
              <a:off x="5831448" y="1728805"/>
              <a:ext cx="1113011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7BF27F0-C46D-591A-A527-06DA3F8F3A21}"/>
                </a:ext>
              </a:extLst>
            </p:cNvPr>
            <p:cNvSpPr txBox="1"/>
            <p:nvPr/>
          </p:nvSpPr>
          <p:spPr>
            <a:xfrm>
              <a:off x="5743915" y="1377870"/>
              <a:ext cx="1348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58.740 MWh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2E9777E-0F7D-FBD8-57AE-9645A1A7C0FD}"/>
                </a:ext>
              </a:extLst>
            </p:cNvPr>
            <p:cNvSpPr txBox="1"/>
            <p:nvPr/>
          </p:nvSpPr>
          <p:spPr>
            <a:xfrm>
              <a:off x="5891395" y="1749566"/>
              <a:ext cx="100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19,8 MW</a:t>
              </a: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56760FB3-D7AF-07D0-73DE-D4E2EBFFEAC8}"/>
                </a:ext>
              </a:extLst>
            </p:cNvPr>
            <p:cNvCxnSpPr/>
            <p:nvPr/>
          </p:nvCxnSpPr>
          <p:spPr bwMode="auto">
            <a:xfrm flipV="1">
              <a:off x="4612227" y="1555692"/>
              <a:ext cx="1082988" cy="48219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C6FF4751-72B3-BE8B-633B-7D4ED7DF5D19}"/>
                </a:ext>
              </a:extLst>
            </p:cNvPr>
            <p:cNvCxnSpPr/>
            <p:nvPr/>
          </p:nvCxnSpPr>
          <p:spPr bwMode="auto">
            <a:xfrm>
              <a:off x="4279646" y="1583920"/>
              <a:ext cx="1431771" cy="293783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4F3E54C8-17F2-3B03-EDBB-7544BC6FB780}"/>
              </a:ext>
            </a:extLst>
          </p:cNvPr>
          <p:cNvSpPr txBox="1"/>
          <p:nvPr/>
        </p:nvSpPr>
        <p:spPr>
          <a:xfrm>
            <a:off x="7018348" y="2008419"/>
            <a:ext cx="2406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= </a:t>
            </a:r>
            <a:r>
              <a:rPr lang="de-DE" sz="1600" b="1" dirty="0">
                <a:solidFill>
                  <a:srgbClr val="3333FF"/>
                </a:solidFill>
              </a:rPr>
              <a:t>33,8 %</a:t>
            </a:r>
            <a:r>
              <a:rPr lang="de-DE" sz="1600" dirty="0">
                <a:solidFill>
                  <a:srgbClr val="3333FF"/>
                </a:solidFill>
              </a:rPr>
              <a:t> (Verfügbarkeit)</a:t>
            </a:r>
          </a:p>
        </p:txBody>
      </p:sp>
      <p:sp>
        <p:nvSpPr>
          <p:cNvPr id="8192" name="Textfeld 8191">
            <a:extLst>
              <a:ext uri="{FF2B5EF4-FFF2-40B4-BE49-F238E27FC236}">
                <a16:creationId xmlns:a16="http://schemas.microsoft.com/office/drawing/2014/main" id="{031F8522-1453-5D51-45C5-EBC2C111C57A}"/>
              </a:ext>
            </a:extLst>
          </p:cNvPr>
          <p:cNvSpPr txBox="1"/>
          <p:nvPr/>
        </p:nvSpPr>
        <p:spPr>
          <a:xfrm>
            <a:off x="555361" y="924574"/>
            <a:ext cx="570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Leistung (MW), Energie (MWh), Volllaststunden (h)</a:t>
            </a:r>
          </a:p>
        </p:txBody>
      </p:sp>
      <p:grpSp>
        <p:nvGrpSpPr>
          <p:cNvPr id="8199" name="Gruppieren 8198">
            <a:extLst>
              <a:ext uri="{FF2B5EF4-FFF2-40B4-BE49-F238E27FC236}">
                <a16:creationId xmlns:a16="http://schemas.microsoft.com/office/drawing/2014/main" id="{3EA79A0B-6A49-5649-FECF-2D842DCDE4D2}"/>
              </a:ext>
            </a:extLst>
          </p:cNvPr>
          <p:cNvGrpSpPr/>
          <p:nvPr/>
        </p:nvGrpSpPr>
        <p:grpSpPr>
          <a:xfrm>
            <a:off x="517249" y="2819167"/>
            <a:ext cx="9178307" cy="1556526"/>
            <a:chOff x="517249" y="2709439"/>
            <a:chExt cx="9178307" cy="1556526"/>
          </a:xfrm>
        </p:grpSpPr>
        <p:sp>
          <p:nvSpPr>
            <p:cNvPr id="8193" name="Rechteck 8192">
              <a:extLst>
                <a:ext uri="{FF2B5EF4-FFF2-40B4-BE49-F238E27FC236}">
                  <a16:creationId xmlns:a16="http://schemas.microsoft.com/office/drawing/2014/main" id="{2F9E8A59-6C34-3227-C50F-AD1239A75064}"/>
                </a:ext>
              </a:extLst>
            </p:cNvPr>
            <p:cNvSpPr/>
            <p:nvPr/>
          </p:nvSpPr>
          <p:spPr bwMode="auto">
            <a:xfrm>
              <a:off x="517249" y="2709439"/>
              <a:ext cx="9178307" cy="15565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95" name="Textfeld 8194">
              <a:extLst>
                <a:ext uri="{FF2B5EF4-FFF2-40B4-BE49-F238E27FC236}">
                  <a16:creationId xmlns:a16="http://schemas.microsoft.com/office/drawing/2014/main" id="{81DE654A-6C51-32C1-F22F-2FAD58B14F56}"/>
                </a:ext>
              </a:extLst>
            </p:cNvPr>
            <p:cNvSpPr txBox="1"/>
            <p:nvPr/>
          </p:nvSpPr>
          <p:spPr>
            <a:xfrm>
              <a:off x="555361" y="277432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Umsatz (€)</a:t>
              </a:r>
            </a:p>
          </p:txBody>
        </p:sp>
      </p:grp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C9A999EF-C0C7-9DD9-34BB-37E7B16D7E6E}"/>
              </a:ext>
            </a:extLst>
          </p:cNvPr>
          <p:cNvSpPr txBox="1"/>
          <p:nvPr/>
        </p:nvSpPr>
        <p:spPr>
          <a:xfrm>
            <a:off x="2563428" y="3132122"/>
            <a:ext cx="409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„geerntete“ Energie 2023: </a:t>
            </a:r>
            <a:r>
              <a:rPr lang="de-DE" sz="1600" b="1" dirty="0">
                <a:solidFill>
                  <a:srgbClr val="3333FF"/>
                </a:solidFill>
              </a:rPr>
              <a:t>58.740.000 kWh</a:t>
            </a: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162E6CE3-46E5-DEA0-BBBD-AC1FA04EDEF1}"/>
              </a:ext>
            </a:extLst>
          </p:cNvPr>
          <p:cNvSpPr txBox="1"/>
          <p:nvPr/>
        </p:nvSpPr>
        <p:spPr>
          <a:xfrm>
            <a:off x="2563428" y="3474565"/>
            <a:ext cx="3744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Einspeisevergütung (EEG): </a:t>
            </a:r>
            <a:r>
              <a:rPr lang="de-DE" sz="1600" b="1" dirty="0">
                <a:solidFill>
                  <a:srgbClr val="3333FF"/>
                </a:solidFill>
              </a:rPr>
              <a:t>7 ct / kWh</a:t>
            </a:r>
          </a:p>
        </p:txBody>
      </p:sp>
      <p:sp>
        <p:nvSpPr>
          <p:cNvPr id="8198" name="Textfeld 8197">
            <a:extLst>
              <a:ext uri="{FF2B5EF4-FFF2-40B4-BE49-F238E27FC236}">
                <a16:creationId xmlns:a16="http://schemas.microsoft.com/office/drawing/2014/main" id="{2517328B-29AF-8ADD-04A6-E8FE7338BC3A}"/>
              </a:ext>
            </a:extLst>
          </p:cNvPr>
          <p:cNvSpPr txBox="1"/>
          <p:nvPr/>
        </p:nvSpPr>
        <p:spPr>
          <a:xfrm>
            <a:off x="2563428" y="3856641"/>
            <a:ext cx="520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Umsatz: 58.740.000 kWh  * 7 ct / kWh </a:t>
            </a:r>
            <a:r>
              <a:rPr lang="de-DE" sz="1600" b="1" dirty="0">
                <a:solidFill>
                  <a:srgbClr val="3333FF"/>
                </a:solidFill>
              </a:rPr>
              <a:t>= </a:t>
            </a:r>
            <a:r>
              <a:rPr lang="de-DE" sz="1800" b="1" u="sng" dirty="0">
                <a:solidFill>
                  <a:srgbClr val="3333FF"/>
                </a:solidFill>
              </a:rPr>
              <a:t>4.111.800 €</a:t>
            </a:r>
          </a:p>
        </p:txBody>
      </p:sp>
      <p:grpSp>
        <p:nvGrpSpPr>
          <p:cNvPr id="8200" name="Gruppieren 8199">
            <a:extLst>
              <a:ext uri="{FF2B5EF4-FFF2-40B4-BE49-F238E27FC236}">
                <a16:creationId xmlns:a16="http://schemas.microsoft.com/office/drawing/2014/main" id="{86D8A5A2-4898-351C-E082-90ECB5131072}"/>
              </a:ext>
            </a:extLst>
          </p:cNvPr>
          <p:cNvGrpSpPr/>
          <p:nvPr/>
        </p:nvGrpSpPr>
        <p:grpSpPr>
          <a:xfrm>
            <a:off x="517249" y="4524046"/>
            <a:ext cx="9178307" cy="1556527"/>
            <a:chOff x="517249" y="2709440"/>
            <a:chExt cx="9178307" cy="1218950"/>
          </a:xfrm>
        </p:grpSpPr>
        <p:sp>
          <p:nvSpPr>
            <p:cNvPr id="8201" name="Rechteck 8200">
              <a:extLst>
                <a:ext uri="{FF2B5EF4-FFF2-40B4-BE49-F238E27FC236}">
                  <a16:creationId xmlns:a16="http://schemas.microsoft.com/office/drawing/2014/main" id="{A8B0D6BC-3297-3F69-821B-FDD8467126A5}"/>
                </a:ext>
              </a:extLst>
            </p:cNvPr>
            <p:cNvSpPr/>
            <p:nvPr/>
          </p:nvSpPr>
          <p:spPr bwMode="auto">
            <a:xfrm>
              <a:off x="517249" y="2709440"/>
              <a:ext cx="9178307" cy="1218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2" name="Textfeld 8201">
              <a:extLst>
                <a:ext uri="{FF2B5EF4-FFF2-40B4-BE49-F238E27FC236}">
                  <a16:creationId xmlns:a16="http://schemas.microsoft.com/office/drawing/2014/main" id="{A81EDD68-D8BA-6C06-AF59-4EDEC57E0395}"/>
                </a:ext>
              </a:extLst>
            </p:cNvPr>
            <p:cNvSpPr txBox="1"/>
            <p:nvPr/>
          </p:nvSpPr>
          <p:spPr>
            <a:xfrm>
              <a:off x="555361" y="2774323"/>
              <a:ext cx="4711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Beteiligung von Gemeinden nach §6 EEG</a:t>
              </a:r>
            </a:p>
          </p:txBody>
        </p:sp>
      </p:grpSp>
      <p:sp>
        <p:nvSpPr>
          <p:cNvPr id="8203" name="Textfeld 8202">
            <a:extLst>
              <a:ext uri="{FF2B5EF4-FFF2-40B4-BE49-F238E27FC236}">
                <a16:creationId xmlns:a16="http://schemas.microsoft.com/office/drawing/2014/main" id="{C0795F1E-A5A2-7C49-47AC-316ECB0F16F3}"/>
              </a:ext>
            </a:extLst>
          </p:cNvPr>
          <p:cNvSpPr txBox="1"/>
          <p:nvPr/>
        </p:nvSpPr>
        <p:spPr>
          <a:xfrm>
            <a:off x="2058098" y="4959865"/>
            <a:ext cx="409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„geerntete“ Energie 2023: </a:t>
            </a:r>
            <a:r>
              <a:rPr lang="de-DE" sz="1600" b="1" dirty="0">
                <a:solidFill>
                  <a:srgbClr val="3333FF"/>
                </a:solidFill>
              </a:rPr>
              <a:t>58.740.000 kWh</a:t>
            </a:r>
          </a:p>
        </p:txBody>
      </p:sp>
      <p:sp>
        <p:nvSpPr>
          <p:cNvPr id="8204" name="Textfeld 8203">
            <a:extLst>
              <a:ext uri="{FF2B5EF4-FFF2-40B4-BE49-F238E27FC236}">
                <a16:creationId xmlns:a16="http://schemas.microsoft.com/office/drawing/2014/main" id="{550D1F1E-67F4-CAFF-37B7-B1D6470538C7}"/>
              </a:ext>
            </a:extLst>
          </p:cNvPr>
          <p:cNvSpPr txBox="1"/>
          <p:nvPr/>
        </p:nvSpPr>
        <p:spPr>
          <a:xfrm>
            <a:off x="512176" y="5302308"/>
            <a:ext cx="6479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Vergütung /kWh (alle betroffenen Gemeinden &lt; 2.5 km)</a:t>
            </a:r>
            <a:r>
              <a:rPr lang="de-DE" sz="1600" b="1" dirty="0">
                <a:solidFill>
                  <a:srgbClr val="3333FF"/>
                </a:solidFill>
              </a:rPr>
              <a:t>: 0,2 ct / kWh</a:t>
            </a:r>
          </a:p>
        </p:txBody>
      </p:sp>
      <p:sp>
        <p:nvSpPr>
          <p:cNvPr id="8206" name="Textfeld 8205">
            <a:extLst>
              <a:ext uri="{FF2B5EF4-FFF2-40B4-BE49-F238E27FC236}">
                <a16:creationId xmlns:a16="http://schemas.microsoft.com/office/drawing/2014/main" id="{47C62E9F-71A5-9B58-76FC-017FA8F8214F}"/>
              </a:ext>
            </a:extLst>
          </p:cNvPr>
          <p:cNvSpPr txBox="1"/>
          <p:nvPr/>
        </p:nvSpPr>
        <p:spPr>
          <a:xfrm>
            <a:off x="903553" y="5640862"/>
            <a:ext cx="601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Gesamtvergütung: 58.740.000 kWh  * 0,2 ct / kWh </a:t>
            </a:r>
            <a:r>
              <a:rPr lang="de-DE" sz="1600" b="1" dirty="0">
                <a:solidFill>
                  <a:srgbClr val="3333FF"/>
                </a:solidFill>
              </a:rPr>
              <a:t>= </a:t>
            </a:r>
            <a:r>
              <a:rPr lang="de-DE" sz="1800" b="1" u="sng" dirty="0">
                <a:solidFill>
                  <a:srgbClr val="3333FF"/>
                </a:solidFill>
              </a:rPr>
              <a:t>117.480 €</a:t>
            </a:r>
          </a:p>
        </p:txBody>
      </p:sp>
      <p:sp>
        <p:nvSpPr>
          <p:cNvPr id="8208" name="Text Box 5">
            <a:extLst>
              <a:ext uri="{FF2B5EF4-FFF2-40B4-BE49-F238E27FC236}">
                <a16:creationId xmlns:a16="http://schemas.microsoft.com/office/drawing/2014/main" id="{C2D4565C-BCB3-7DA5-DA46-34FD11876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7260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öffentliche Raum von 8 betroffen Gemeinden ist „günstig“ zu haben!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BAABD2-B041-3C9F-3269-23528B72C72A}"/>
              </a:ext>
            </a:extLst>
          </p:cNvPr>
          <p:cNvSpPr txBox="1"/>
          <p:nvPr/>
        </p:nvSpPr>
        <p:spPr>
          <a:xfrm>
            <a:off x="6886452" y="4526179"/>
            <a:ext cx="294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§6 EEG (2023)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Betreiber sollen Gemeinden Zuwendung anbieten und können diese 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vom Netzbetreiber zurückverlangen.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44D99D-0376-1D3D-6EB1-91C357446A74}"/>
              </a:ext>
            </a:extLst>
          </p:cNvPr>
          <p:cNvSpPr txBox="1"/>
          <p:nvPr/>
        </p:nvSpPr>
        <p:spPr>
          <a:xfrm>
            <a:off x="654747" y="2280932"/>
            <a:ext cx="4943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entspricht ca. </a:t>
            </a:r>
            <a:r>
              <a:rPr lang="de-DE" sz="1600" b="1" dirty="0">
                <a:solidFill>
                  <a:srgbClr val="3333FF"/>
                </a:solidFill>
              </a:rPr>
              <a:t>15.000 Haushalte </a:t>
            </a:r>
            <a:r>
              <a:rPr lang="de-DE" sz="1600" dirty="0">
                <a:solidFill>
                  <a:srgbClr val="3333FF"/>
                </a:solidFill>
              </a:rPr>
              <a:t>mit je 4.000 kWh/a </a:t>
            </a:r>
            <a:endParaRPr lang="de-DE" sz="1600" b="1" u="sng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6146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23" grpId="0"/>
      <p:bldP spid="8196" grpId="0"/>
      <p:bldP spid="8197" grpId="0"/>
      <p:bldP spid="8198" grpId="0"/>
      <p:bldP spid="8203" grpId="0"/>
      <p:bldP spid="8204" grpId="0"/>
      <p:bldP spid="8206" grpId="0"/>
      <p:bldP spid="8208" grpId="0"/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4">
            <a:extLst>
              <a:ext uri="{FF2B5EF4-FFF2-40B4-BE49-F238E27FC236}">
                <a16:creationId xmlns:a16="http://schemas.microsoft.com/office/drawing/2014/main" id="{EB3123CA-180F-4171-90D3-30E9F9151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044" y="5304321"/>
            <a:ext cx="20642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04.09.2019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Sonnenseite, Franz Alt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 Hans-Josef Fell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DFDDA6-99DB-669B-8170-E01B649D10C9}"/>
              </a:ext>
            </a:extLst>
          </p:cNvPr>
          <p:cNvSpPr txBox="1"/>
          <p:nvPr/>
        </p:nvSpPr>
        <p:spPr>
          <a:xfrm>
            <a:off x="554475" y="1445561"/>
            <a:ext cx="92536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/>
              <a:t>In solidarischer Gemeinschaft haben Kommunen mit Windparks einen</a:t>
            </a:r>
            <a:br>
              <a:rPr lang="de-DE" sz="1800" i="1" dirty="0"/>
            </a:br>
            <a:r>
              <a:rPr lang="de-DE" sz="1800" i="1" dirty="0"/>
              <a:t>Solidarpakt mit den Nachbarkommunen geschlossen, die zwar in der Nähe</a:t>
            </a:r>
            <a:br>
              <a:rPr lang="de-DE" sz="1800" i="1" dirty="0"/>
            </a:br>
            <a:r>
              <a:rPr lang="de-DE" sz="1800" i="1" dirty="0"/>
              <a:t>des Windparks liegen, aber keine Pachteinnahmen bekommen.</a:t>
            </a:r>
            <a:br>
              <a:rPr lang="de-DE" sz="1800" i="1" dirty="0"/>
            </a:br>
            <a:r>
              <a:rPr lang="de-DE" sz="1800" i="1" u="sng" dirty="0"/>
              <a:t>Im fair ausgehandelten Solidarpakt fließen Windpachteinnahmen auch an die Nachbargemeinden</a:t>
            </a:r>
            <a:r>
              <a:rPr lang="de-DE" sz="1800" i="1" dirty="0"/>
              <a:t>. Neid und Missgunst, oft die Quelle von Ablehnung und Widerstand, konnten so überwunden werden.</a:t>
            </a:r>
          </a:p>
        </p:txBody>
      </p:sp>
      <p:sp>
        <p:nvSpPr>
          <p:cNvPr id="13" name="Textfeld 12">
            <a:hlinkClick r:id="rId3"/>
            <a:extLst>
              <a:ext uri="{FF2B5EF4-FFF2-40B4-BE49-F238E27FC236}">
                <a16:creationId xmlns:a16="http://schemas.microsoft.com/office/drawing/2014/main" id="{D60325FA-CD81-FEF9-9CD9-58725C2DD98D}"/>
              </a:ext>
            </a:extLst>
          </p:cNvPr>
          <p:cNvSpPr txBox="1"/>
          <p:nvPr/>
        </p:nvSpPr>
        <p:spPr>
          <a:xfrm>
            <a:off x="588151" y="936644"/>
            <a:ext cx="8867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>
                <a:solidFill>
                  <a:schemeClr val="accent2"/>
                </a:solidFill>
              </a:rPr>
              <a:t>Die Energie-Helden der Energiewende im Hunsrück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0D736CE-F124-5A1D-2707-4B8B38A69476}"/>
              </a:ext>
            </a:extLst>
          </p:cNvPr>
          <p:cNvSpPr txBox="1"/>
          <p:nvPr/>
        </p:nvSpPr>
        <p:spPr>
          <a:xfrm>
            <a:off x="588151" y="3216484"/>
            <a:ext cx="92536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/>
              <a:t>Es ist phänomenal, was sich im Landkreis Rhein-Hunsrück in den letzten 10 Jahren an </a:t>
            </a:r>
            <a:r>
              <a:rPr lang="de-DE" sz="1800" i="1" u="sng" dirty="0"/>
              <a:t>Wohlstand, bürgerlichem Engagement und wirtschaftlicher Stärkung </a:t>
            </a:r>
            <a:r>
              <a:rPr lang="de-DE" sz="1800" i="1" dirty="0"/>
              <a:t>mit Hilfe von Klimaschutzmaßnahmen entwickelt hat. In den neunziger Jahren hatte der Kreis mit hoher Arbeitslosigkeit, geringer kommunaler Finanzkraft und Abwanderung zu kämpfen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AD9965F-571E-1B9E-3752-4C74910AC0BD}"/>
              </a:ext>
            </a:extLst>
          </p:cNvPr>
          <p:cNvSpPr txBox="1"/>
          <p:nvPr/>
        </p:nvSpPr>
        <p:spPr>
          <a:xfrm>
            <a:off x="588151" y="4489109"/>
            <a:ext cx="9037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/>
              <a:t>Heute ist der </a:t>
            </a:r>
            <a:r>
              <a:rPr lang="de-DE" sz="1800" i="1" u="sng" dirty="0"/>
              <a:t>Schuldenstand der Kommunen bei nur 20% des Landesdurchschnitts </a:t>
            </a:r>
            <a:r>
              <a:rPr lang="de-DE" sz="1800" i="1" dirty="0"/>
              <a:t>von Rheinland-Pfalz und die Kommunen haben Kapitalrücklagen von 85 Millionen Euro, um in notwendige dörfliche Infrastruktur zu investieren. 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2E6BBE13-D4D9-E4F5-02AE-755B8E08C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427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Rhein-Hunsrück-Kreis: Vorbild für Solidargemeinschaft und Akzeptanz für EE! Chapeau!</a:t>
            </a:r>
          </a:p>
        </p:txBody>
      </p:sp>
      <p:pic>
        <p:nvPicPr>
          <p:cNvPr id="3" name="Grafik 2" descr="Ein Bild, das Clipart, Symbol, Wappen, Darstellung enthält.&#10;&#10;Automatisch generierte Beschreibung">
            <a:extLst>
              <a:ext uri="{FF2B5EF4-FFF2-40B4-BE49-F238E27FC236}">
                <a16:creationId xmlns:a16="http://schemas.microsoft.com/office/drawing/2014/main" id="{CBBC6BB1-41DD-6DB4-6B47-17B605A55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088" y="936645"/>
            <a:ext cx="1269769" cy="14773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31B53B3-E3AA-7624-0D97-B5F2B0D09381}"/>
              </a:ext>
            </a:extLst>
          </p:cNvPr>
          <p:cNvSpPr txBox="1"/>
          <p:nvPr/>
        </p:nvSpPr>
        <p:spPr>
          <a:xfrm>
            <a:off x="588151" y="5579655"/>
            <a:ext cx="6872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effectLst/>
              </a:rPr>
              <a:t>SWR-Video</a:t>
            </a:r>
            <a:r>
              <a:rPr lang="de-DE" sz="1600" dirty="0">
                <a:solidFill>
                  <a:srgbClr val="000000"/>
                </a:solidFill>
                <a:effectLst/>
              </a:rPr>
              <a:t> "</a:t>
            </a:r>
            <a:r>
              <a:rPr lang="de-DE" sz="1600" dirty="0">
                <a:solidFill>
                  <a:srgbClr val="000000"/>
                </a:solidFill>
                <a:effectLst/>
                <a:hlinkClick r:id="rId5"/>
              </a:rPr>
              <a:t>So geht Klimaschutz! Die Energiewender vom Hunsrück</a:t>
            </a:r>
            <a:r>
              <a:rPr lang="de-DE" sz="1600" dirty="0">
                <a:solidFill>
                  <a:srgbClr val="000000"/>
                </a:solidFill>
                <a:effectLst/>
              </a:rPr>
              <a:t>".</a:t>
            </a:r>
            <a:endParaRPr lang="de-DE" sz="16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44B8E6E-F51F-9E82-EAFE-6315F85B0E68}"/>
              </a:ext>
            </a:extLst>
          </p:cNvPr>
          <p:cNvSpPr txBox="1"/>
          <p:nvPr/>
        </p:nvSpPr>
        <p:spPr>
          <a:xfrm>
            <a:off x="749797" y="-8829"/>
            <a:ext cx="9127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Energetischen Dorf-/Stadtgemeinschaft (2)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Beteiligung bei EE-Anlagen (2), Beispiel: Rhein-Hunsrückkreis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Solidarpakt!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Clipart, Entwurf, Silhouette, Grafiken enthält.&#10;&#10;Automatisch generierte Beschreibung">
            <a:extLst>
              <a:ext uri="{FF2B5EF4-FFF2-40B4-BE49-F238E27FC236}">
                <a16:creationId xmlns:a16="http://schemas.microsoft.com/office/drawing/2014/main" id="{6E763B61-891A-31D8-C2BD-B97124B290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t="19238" r="7752" b="18669"/>
          <a:stretch/>
        </p:blipFill>
        <p:spPr>
          <a:xfrm>
            <a:off x="178093" y="1005590"/>
            <a:ext cx="455339" cy="35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858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91AE7B9-9B6B-4A58-990E-D5219E57A00D}"/>
              </a:ext>
            </a:extLst>
          </p:cNvPr>
          <p:cNvSpPr txBox="1"/>
          <p:nvPr/>
        </p:nvSpPr>
        <p:spPr>
          <a:xfrm>
            <a:off x="437379" y="902989"/>
            <a:ext cx="6707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Beim EE-Zubau-Mix spielen </a:t>
            </a:r>
            <a:r>
              <a:rPr lang="de-DE" sz="1600" b="1" dirty="0">
                <a:solidFill>
                  <a:srgbClr val="3333FF"/>
                </a:solidFill>
              </a:rPr>
              <a:t>PV und Wind die dominierende Rolle</a:t>
            </a:r>
            <a:r>
              <a:rPr 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AC709D5-6658-4EB0-A7F6-94E407517701}"/>
              </a:ext>
            </a:extLst>
          </p:cNvPr>
          <p:cNvSpPr txBox="1"/>
          <p:nvPr/>
        </p:nvSpPr>
        <p:spPr>
          <a:xfrm>
            <a:off x="437379" y="1381477"/>
            <a:ext cx="936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Trotz notwendigem Windpark-Zubau werden durch das Windpark-</a:t>
            </a:r>
            <a:r>
              <a:rPr lang="de-DE" sz="1600" dirty="0" err="1">
                <a:solidFill>
                  <a:srgbClr val="3333FF"/>
                </a:solidFill>
              </a:rPr>
              <a:t>Repowering</a:t>
            </a:r>
            <a:r>
              <a:rPr lang="de-DE" sz="1600" dirty="0">
                <a:solidFill>
                  <a:srgbClr val="3333FF"/>
                </a:solidFill>
              </a:rPr>
              <a:t> mit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&gt; 6 MW-Windräder die </a:t>
            </a:r>
            <a:r>
              <a:rPr lang="de-DE" sz="1600" b="1" dirty="0">
                <a:solidFill>
                  <a:srgbClr val="3333FF"/>
                </a:solidFill>
              </a:rPr>
              <a:t>Anzahl der „Spargel“ im Endausbau </a:t>
            </a:r>
            <a:r>
              <a:rPr lang="de-DE" sz="1600" b="1" dirty="0" err="1">
                <a:solidFill>
                  <a:srgbClr val="3333FF"/>
                </a:solidFill>
              </a:rPr>
              <a:t>ggü</a:t>
            </a:r>
            <a:r>
              <a:rPr lang="de-DE" sz="1600" b="1" dirty="0">
                <a:solidFill>
                  <a:srgbClr val="3333FF"/>
                </a:solidFill>
              </a:rPr>
              <a:t>. heute reduziert</a:t>
            </a:r>
            <a:r>
              <a:rPr lang="de-DE" sz="1600" dirty="0">
                <a:solidFill>
                  <a:srgbClr val="3333FF"/>
                </a:solidFill>
              </a:rPr>
              <a:t>!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CCBFFFE-04E3-92EB-5CD1-E8EB08F642C5}"/>
              </a:ext>
            </a:extLst>
          </p:cNvPr>
          <p:cNvSpPr txBox="1"/>
          <p:nvPr/>
        </p:nvSpPr>
        <p:spPr>
          <a:xfrm>
            <a:off x="437379" y="2830895"/>
            <a:ext cx="936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rgbClr val="3333FF"/>
                </a:solidFill>
              </a:defRPr>
            </a:lvl1pPr>
          </a:lstStyle>
          <a:p>
            <a:r>
              <a:rPr lang="de-DE" altLang="de-DE" dirty="0"/>
              <a:t>Die Erträge von EE-Anlagen müssen </a:t>
            </a:r>
            <a:r>
              <a:rPr lang="de-DE" altLang="de-DE" b="1" dirty="0"/>
              <a:t>angemessen auf alle Beteiligten fair aufgeteil</a:t>
            </a:r>
            <a:r>
              <a:rPr lang="de-DE" altLang="de-DE" dirty="0"/>
              <a:t>t werden: </a:t>
            </a:r>
            <a:r>
              <a:rPr lang="de-DE" altLang="de-DE" b="1" dirty="0"/>
              <a:t>Investoren, Grundstückseigentümer, Gemeinden/Nachbargemeinden! </a:t>
            </a:r>
            <a:r>
              <a:rPr lang="de-DE" altLang="de-DE" b="1" dirty="0">
                <a:sym typeface="Wingdings" panose="05000000000000000000" pitchFamily="2" charset="2"/>
              </a:rPr>
              <a:t> Solidarpakt</a:t>
            </a:r>
            <a:endParaRPr lang="de-DE" altLang="de-DE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E5E47F-6CEE-487C-A370-8ED1DEB5A274}"/>
              </a:ext>
            </a:extLst>
          </p:cNvPr>
          <p:cNvSpPr txBox="1"/>
          <p:nvPr/>
        </p:nvSpPr>
        <p:spPr>
          <a:xfrm>
            <a:off x="437379" y="4280311"/>
            <a:ext cx="936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rgbClr val="3333FF"/>
                </a:solidFill>
              </a:defRPr>
            </a:lvl1pPr>
          </a:lstStyle>
          <a:p>
            <a:r>
              <a:rPr lang="de-DE" altLang="de-DE" b="1" dirty="0"/>
              <a:t>Beteiligungen von Gemeinden und </a:t>
            </a:r>
            <a:r>
              <a:rPr lang="de-DE" altLang="de-DE" b="1" dirty="0" err="1"/>
              <a:t>Bürger:innen</a:t>
            </a:r>
            <a:r>
              <a:rPr lang="de-DE" altLang="de-DE" b="1" dirty="0"/>
              <a:t> erhöhen die Akzeptanz für EE-Anlagen</a:t>
            </a:r>
            <a:r>
              <a:rPr lang="de-DE" altLang="de-DE" dirty="0"/>
              <a:t>!</a:t>
            </a:r>
            <a:br>
              <a:rPr lang="de-DE" altLang="de-DE" dirty="0"/>
            </a:br>
            <a:r>
              <a:rPr lang="de-DE" altLang="de-DE" dirty="0"/>
              <a:t>In RLP ist ein Beteiligungsgesetz wie z.B. in NRW auf dem Weg.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AB2B67-FCFA-4D11-EF5B-26C9F2996CC8}"/>
              </a:ext>
            </a:extLst>
          </p:cNvPr>
          <p:cNvSpPr txBox="1"/>
          <p:nvPr/>
        </p:nvSpPr>
        <p:spPr>
          <a:xfrm>
            <a:off x="437379" y="2106186"/>
            <a:ext cx="8074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„</a:t>
            </a:r>
            <a:r>
              <a:rPr lang="de-DE" sz="1600" b="1" dirty="0">
                <a:solidFill>
                  <a:srgbClr val="3333FF"/>
                </a:solidFill>
              </a:rPr>
              <a:t>Nebenwirkungen</a:t>
            </a:r>
            <a:r>
              <a:rPr lang="de-DE" sz="1600" dirty="0">
                <a:solidFill>
                  <a:srgbClr val="3333FF"/>
                </a:solidFill>
              </a:rPr>
              <a:t>“ bei EE-Anlagen müssen durch entsprechende Maßnahmen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</a:rPr>
              <a:t>minimiert werden</a:t>
            </a:r>
            <a:r>
              <a:rPr 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2158F5-961D-B821-A229-D18C5719C4A9}"/>
              </a:ext>
            </a:extLst>
          </p:cNvPr>
          <p:cNvSpPr txBox="1"/>
          <p:nvPr/>
        </p:nvSpPr>
        <p:spPr>
          <a:xfrm>
            <a:off x="437379" y="3555604"/>
            <a:ext cx="9257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0000FF"/>
                </a:solidFill>
              </a:rPr>
              <a:t>Gemeinden sollten sich über </a:t>
            </a:r>
            <a:r>
              <a:rPr lang="de-DE" sz="1600" b="1" dirty="0" err="1">
                <a:solidFill>
                  <a:srgbClr val="0000FF"/>
                </a:solidFill>
              </a:rPr>
              <a:t>AöRs</a:t>
            </a:r>
            <a:r>
              <a:rPr lang="de-DE" sz="1600" b="1" dirty="0">
                <a:solidFill>
                  <a:srgbClr val="0000FF"/>
                </a:solidFill>
              </a:rPr>
              <a:t> </a:t>
            </a:r>
            <a:r>
              <a:rPr lang="de-DE" sz="1600" dirty="0">
                <a:solidFill>
                  <a:srgbClr val="0000FF"/>
                </a:solidFill>
              </a:rPr>
              <a:t>und </a:t>
            </a:r>
            <a:r>
              <a:rPr lang="de-DE" altLang="de-DE" sz="1600" b="1" dirty="0" err="1">
                <a:solidFill>
                  <a:srgbClr val="0000FF"/>
                </a:solidFill>
              </a:rPr>
              <a:t>Bürger:innen</a:t>
            </a:r>
            <a:r>
              <a:rPr lang="de-DE" altLang="de-DE" sz="1600" b="1" dirty="0">
                <a:solidFill>
                  <a:srgbClr val="0000FF"/>
                </a:solidFill>
              </a:rPr>
              <a:t> über Bürgerenergie-genossenschaften mit Investitionen an </a:t>
            </a:r>
            <a:r>
              <a:rPr lang="de-DE" sz="1600" dirty="0">
                <a:solidFill>
                  <a:srgbClr val="0000FF"/>
                </a:solidFill>
              </a:rPr>
              <a:t>EE-Anlagen </a:t>
            </a:r>
            <a:r>
              <a:rPr lang="de-DE" sz="1600" b="1" dirty="0">
                <a:solidFill>
                  <a:srgbClr val="0000FF"/>
                </a:solidFill>
              </a:rPr>
              <a:t>beteiligen!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E29FB6-4728-0AFC-5CE3-AAF52821D3D5}"/>
              </a:ext>
            </a:extLst>
          </p:cNvPr>
          <p:cNvSpPr txBox="1"/>
          <p:nvPr/>
        </p:nvSpPr>
        <p:spPr>
          <a:xfrm>
            <a:off x="437379" y="5955011"/>
            <a:ext cx="936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rgbClr val="3333FF"/>
                </a:solidFill>
              </a:defRPr>
            </a:lvl1pPr>
          </a:lstStyle>
          <a:p>
            <a:pPr marL="0" indent="0"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Unterstützung durch die Energieagentur RLP.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dirty="0">
                <a:solidFill>
                  <a:srgbClr val="00B050"/>
                </a:solidFill>
              </a:rPr>
              <a:t>Vorbild: Rhein-Hunsrück-Kreis!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AA918FD-D769-E87A-263A-3C11C3DD052C}"/>
              </a:ext>
            </a:extLst>
          </p:cNvPr>
          <p:cNvSpPr txBox="1"/>
          <p:nvPr/>
        </p:nvSpPr>
        <p:spPr>
          <a:xfrm>
            <a:off x="437379" y="5005018"/>
            <a:ext cx="936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rgbClr val="3333FF"/>
                </a:solidFill>
              </a:defRPr>
            </a:lvl1pPr>
          </a:lstStyle>
          <a:p>
            <a:pPr marL="0" indent="0">
              <a:buNone/>
            </a:pPr>
            <a:r>
              <a:rPr lang="de-DE" altLang="de-DE" sz="1800" b="1" dirty="0">
                <a:solidFill>
                  <a:srgbClr val="00B050"/>
                </a:solidFill>
              </a:rPr>
              <a:t>Wir von ISE e.V. empfehlen sehr, dass die VG-Verwaltung mit den Bürgermeistern und Räten der Ortsgemeinden, den Investoren sowie den Grundstückseigentümern einen fairen Solidarpakt aushandeln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221182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  <p:bldP spid="4" grpId="0"/>
      <p:bldP spid="5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1F30F20-0E14-76A1-874B-896C059AAD41}"/>
              </a:ext>
            </a:extLst>
          </p:cNvPr>
          <p:cNvGrpSpPr/>
          <p:nvPr/>
        </p:nvGrpSpPr>
        <p:grpSpPr>
          <a:xfrm>
            <a:off x="0" y="3079292"/>
            <a:ext cx="9906000" cy="1100436"/>
            <a:chOff x="0" y="2688767"/>
            <a:chExt cx="9906000" cy="1100436"/>
          </a:xfrm>
        </p:grpSpPr>
        <p:sp>
          <p:nvSpPr>
            <p:cNvPr id="7" name="AutoShape 4">
              <a:extLst>
                <a:ext uri="{FF2B5EF4-FFF2-40B4-BE49-F238E27FC236}">
                  <a16:creationId xmlns:a16="http://schemas.microsoft.com/office/drawing/2014/main" id="{FB178DB1-9A01-D6C3-A0E1-3CF6BD769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767"/>
              <a:ext cx="9906000" cy="1100436"/>
            </a:xfrm>
            <a:prstGeom prst="bevel">
              <a:avLst>
                <a:gd name="adj" fmla="val 6762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0C8689F2-19AA-F1B2-E061-5B92B1BCC2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8487" y="2857102"/>
              <a:ext cx="9368788" cy="77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Helfen Sie mit, die Energiewende voranzutreiben!</a:t>
              </a:r>
              <a:br>
                <a:rPr lang="de-DE" altLang="de-DE" sz="2800" b="1" dirty="0">
                  <a:solidFill>
                    <a:schemeClr val="bg1"/>
                  </a:solidFill>
                </a:rPr>
              </a:br>
              <a:r>
                <a:rPr lang="de-DE" altLang="de-DE" sz="2800" b="1" dirty="0">
                  <a:solidFill>
                    <a:schemeClr val="bg1"/>
                  </a:solidFill>
                </a:rPr>
                <a:t>Jede/r kann dazu beitragen!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525"/>
            <a:ext cx="87799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2023 (1): Windparks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Schwegenheim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44" y="5392155"/>
            <a:ext cx="606852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pfalzwind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ACECF36-E33A-F58C-CEE4-D9F795316FF3}"/>
              </a:ext>
            </a:extLst>
          </p:cNvPr>
          <p:cNvGraphicFramePr>
            <a:graphicFrameLocks noGrp="1"/>
          </p:cNvGraphicFramePr>
          <p:nvPr/>
        </p:nvGraphicFramePr>
        <p:xfrm>
          <a:off x="287866" y="990600"/>
          <a:ext cx="9262532" cy="4256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476">
                  <a:extLst>
                    <a:ext uri="{9D8B030D-6E8A-4147-A177-3AD203B41FA5}">
                      <a16:colId xmlns:a16="http://schemas.microsoft.com/office/drawing/2014/main" val="1454070409"/>
                    </a:ext>
                  </a:extLst>
                </a:gridCol>
                <a:gridCol w="1166195">
                  <a:extLst>
                    <a:ext uri="{9D8B030D-6E8A-4147-A177-3AD203B41FA5}">
                      <a16:colId xmlns:a16="http://schemas.microsoft.com/office/drawing/2014/main" val="3442098469"/>
                    </a:ext>
                  </a:extLst>
                </a:gridCol>
                <a:gridCol w="1139385">
                  <a:extLst>
                    <a:ext uri="{9D8B030D-6E8A-4147-A177-3AD203B41FA5}">
                      <a16:colId xmlns:a16="http://schemas.microsoft.com/office/drawing/2014/main" val="3642645088"/>
                    </a:ext>
                  </a:extLst>
                </a:gridCol>
                <a:gridCol w="1340454">
                  <a:extLst>
                    <a:ext uri="{9D8B030D-6E8A-4147-A177-3AD203B41FA5}">
                      <a16:colId xmlns:a16="http://schemas.microsoft.com/office/drawing/2014/main" val="1349587753"/>
                    </a:ext>
                  </a:extLst>
                </a:gridCol>
                <a:gridCol w="1260026">
                  <a:extLst>
                    <a:ext uri="{9D8B030D-6E8A-4147-A177-3AD203B41FA5}">
                      <a16:colId xmlns:a16="http://schemas.microsoft.com/office/drawing/2014/main" val="4022983803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2169322479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1034358498"/>
                    </a:ext>
                  </a:extLst>
                </a:gridCol>
              </a:tblGrid>
              <a:tr h="318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Windpark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Freckenfeld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Gollenberg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Offenbach II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Hatzenbühl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Minfeld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</a:rPr>
                        <a:t>Schwegenheim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355281"/>
                  </a:ext>
                </a:extLst>
              </a:tr>
              <a:tr h="275711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6xNordex N131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6xVestas 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6xGE 2,5-120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5xEnercon E115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4xGE 1,5/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3xFL 1500/77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0447854"/>
                  </a:ext>
                </a:extLst>
              </a:tr>
              <a:tr h="54280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1x Vestas V90/2000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4xVestas</a:t>
                      </a:r>
                      <a:br>
                        <a:rPr lang="de-DE" sz="1200" u="none" strike="noStrike">
                          <a:effectLst/>
                        </a:rPr>
                      </a:br>
                      <a:r>
                        <a:rPr lang="de-DE" sz="1200" u="none" strike="noStrike">
                          <a:effectLst/>
                        </a:rPr>
                        <a:t>V136/3450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5204862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CEE-Group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EnergieSüdwest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Stadt Speyer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pfalzwind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??/??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768726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2004/2009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2006/2019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5913331"/>
                  </a:ext>
                </a:extLst>
              </a:tr>
              <a:tr h="39633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139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u="none" strike="noStrike">
                          <a:effectLst/>
                        </a:rPr>
                        <a:t> 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100/149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6994649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115,7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77/90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77/136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80774654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Nennleistung (MW) 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15,2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8: 6/2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4,5/13,8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3548898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</a:t>
                      </a:r>
                      <a:r>
                        <a:rPr lang="de-DE" sz="1000" b="1" u="none" strike="noStrike">
                          <a:effectLst/>
                        </a:rPr>
                        <a:t>*)</a:t>
                      </a:r>
                      <a:r>
                        <a:rPr lang="de-DE" sz="1200" b="1" u="none" strike="noStrike">
                          <a:effectLst/>
                        </a:rPr>
                        <a:t>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58,74 (43,78)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53,22 (37,99)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42,03 (31,27)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41,60 (31,27)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15,41 (12,71)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2850371"/>
                  </a:ext>
                </a:extLst>
              </a:tr>
              <a:tr h="53419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 dirty="0">
                          <a:effectLst/>
                        </a:rPr>
                        <a:t>Volllaststunden </a:t>
                      </a:r>
                      <a:r>
                        <a:rPr lang="de-DE" sz="1200" b="0" u="none" strike="noStrike" dirty="0">
                          <a:effectLst/>
                        </a:rPr>
                        <a:t>(h/a) (</a:t>
                      </a:r>
                      <a:r>
                        <a:rPr lang="de-DE" sz="1000" b="0" u="none" strike="noStrike" dirty="0">
                          <a:effectLst/>
                        </a:rPr>
                        <a:t>*)</a:t>
                      </a:r>
                      <a:r>
                        <a:rPr lang="de-DE" sz="1200" b="0" u="none" strike="noStrike" dirty="0">
                          <a:effectLst/>
                        </a:rPr>
                        <a:t>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2.967 (2.211)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2.688 (1.918)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2.769 (2.228)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2.773 (2.085)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1.927 (1.589)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421793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u="none" strike="noStrike">
                          <a:effectLst/>
                        </a:rPr>
                        <a:t>*) Vorjahreswerte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44316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208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Pfälzer Wind hat in der Südpfalz in 2023 stark geweht!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2.799 Volllaststunden (i. VJ 2.111)  im </a:t>
            </a:r>
            <a:r>
              <a:rPr lang="de-DE" alt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</a:t>
            </a:r>
            <a:r>
              <a:rPr lang="de-DE" altLang="de-DE" sz="1800" dirty="0">
                <a:solidFill>
                  <a:srgbClr val="00B050"/>
                </a:solidFill>
              </a:rPr>
              <a:t> bei den neueren Anlagen sind ein Rekord!</a:t>
            </a:r>
          </a:p>
        </p:txBody>
      </p:sp>
    </p:spTree>
    <p:extLst>
      <p:ext uri="{BB962C8B-B14F-4D97-AF65-F5344CB8AC3E}">
        <p14:creationId xmlns:p14="http://schemas.microsoft.com/office/powerpoint/2010/main" val="174517972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727739" y="830043"/>
            <a:ext cx="8495060" cy="5429530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781592" y="87616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Dorf/Quartier/Stadt/VG/LK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874" y="95715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141423" y="1738071"/>
            <a:ext cx="833883" cy="2183531"/>
            <a:chOff x="3196048" y="1819203"/>
            <a:chExt cx="833883" cy="2183531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196048" y="1819203"/>
              <a:ext cx="833883" cy="972713"/>
              <a:chOff x="2844410" y="1419476"/>
              <a:chExt cx="833883" cy="972713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76257" y="2010027"/>
                <a:ext cx="770191" cy="382162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844410" y="1419476"/>
                <a:ext cx="833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</a:t>
                </a:r>
                <a:br>
                  <a:rPr lang="de-DE" sz="1600" dirty="0"/>
                </a:br>
                <a:r>
                  <a:rPr lang="de-DE" sz="1600" dirty="0"/>
                  <a:t>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232688" y="3625248"/>
              <a:ext cx="760766" cy="377486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874742"/>
              <a:ext cx="245537" cy="667680"/>
            </a:xfrm>
            <a:prstGeom prst="rect">
              <a:avLst/>
            </a:prstGeom>
          </p:spPr>
        </p:pic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7260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Erzeuger/Verbraucher (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) garantieren wirtschaftliche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76542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288767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7076963A-02E4-382E-F400-534AAA71EEFA}"/>
              </a:ext>
            </a:extLst>
          </p:cNvPr>
          <p:cNvGrpSpPr/>
          <p:nvPr/>
        </p:nvGrpSpPr>
        <p:grpSpPr>
          <a:xfrm>
            <a:off x="6067" y="1414966"/>
            <a:ext cx="1517933" cy="4702016"/>
            <a:chOff x="6067" y="1414966"/>
            <a:chExt cx="1517933" cy="4702016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123095A2-01B2-47C2-9D7B-E74106CF973D}"/>
                </a:ext>
              </a:extLst>
            </p:cNvPr>
            <p:cNvCxnSpPr/>
            <p:nvPr/>
          </p:nvCxnSpPr>
          <p:spPr bwMode="auto">
            <a:xfrm>
              <a:off x="370309" y="1414966"/>
              <a:ext cx="0" cy="4184534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064E636-D4CB-4A05-A3E3-1E4A3DF2C8F0}"/>
                </a:ext>
              </a:extLst>
            </p:cNvPr>
            <p:cNvSpPr txBox="1"/>
            <p:nvPr/>
          </p:nvSpPr>
          <p:spPr>
            <a:xfrm>
              <a:off x="6067" y="5593762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Strom-</a:t>
              </a:r>
              <a:br>
                <a:rPr lang="de-DE" sz="1400" dirty="0"/>
              </a:br>
              <a:r>
                <a:rPr lang="de-DE" sz="1400" dirty="0"/>
                <a:t>netz</a:t>
              </a:r>
            </a:p>
          </p:txBody>
        </p:sp>
        <p:cxnSp>
          <p:nvCxnSpPr>
            <p:cNvPr id="106" name="Gerade Verbindung mit Pfeil 105">
              <a:extLst>
                <a:ext uri="{FF2B5EF4-FFF2-40B4-BE49-F238E27FC236}">
                  <a16:creationId xmlns:a16="http://schemas.microsoft.com/office/drawing/2014/main" id="{A489810B-A49C-4FE0-9088-9C804881A931}"/>
                </a:ext>
              </a:extLst>
            </p:cNvPr>
            <p:cNvCxnSpPr/>
            <p:nvPr/>
          </p:nvCxnSpPr>
          <p:spPr bwMode="auto">
            <a:xfrm>
              <a:off x="366903" y="3239405"/>
              <a:ext cx="1146954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AD644DF6-67C9-539C-A032-1821221D4EEC}"/>
                </a:ext>
              </a:extLst>
            </p:cNvPr>
            <p:cNvCxnSpPr/>
            <p:nvPr/>
          </p:nvCxnSpPr>
          <p:spPr bwMode="auto">
            <a:xfrm>
              <a:off x="1524000" y="1481880"/>
              <a:ext cx="0" cy="29731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77581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19918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59040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845664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D72DF96-D17A-D0F6-164F-1DD11A5399A2}"/>
              </a:ext>
            </a:extLst>
          </p:cNvPr>
          <p:cNvGrpSpPr/>
          <p:nvPr/>
        </p:nvGrpSpPr>
        <p:grpSpPr>
          <a:xfrm>
            <a:off x="1513857" y="3409753"/>
            <a:ext cx="2316594" cy="838038"/>
            <a:chOff x="1513857" y="3409753"/>
            <a:chExt cx="2316594" cy="838038"/>
          </a:xfrm>
        </p:grpSpPr>
        <p:pic>
          <p:nvPicPr>
            <p:cNvPr id="34" name="Grafik 33" descr="Ein Bild, das Gras, Baum, draußen, Feld enthält.&#10;&#10;Automatisch generierte Beschreibung">
              <a:extLst>
                <a:ext uri="{FF2B5EF4-FFF2-40B4-BE49-F238E27FC236}">
                  <a16:creationId xmlns:a16="http://schemas.microsoft.com/office/drawing/2014/main" id="{B33C2787-C27C-9AFE-75A6-8A2E125F2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931" y="3409753"/>
              <a:ext cx="951408" cy="549253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F79812A-1A9C-AEA6-B307-F24E902C0CF0}"/>
                </a:ext>
              </a:extLst>
            </p:cNvPr>
            <p:cNvSpPr txBox="1"/>
            <p:nvPr/>
          </p:nvSpPr>
          <p:spPr>
            <a:xfrm>
              <a:off x="1802845" y="3940014"/>
              <a:ext cx="20276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PV-FF-/Agri-PV-Anlage</a:t>
              </a:r>
            </a:p>
          </p:txBody>
        </p: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9C5A5BD-C654-4B56-E0AC-C19E0DC24CE1}"/>
                </a:ext>
              </a:extLst>
            </p:cNvPr>
            <p:cNvCxnSpPr/>
            <p:nvPr/>
          </p:nvCxnSpPr>
          <p:spPr bwMode="auto">
            <a:xfrm>
              <a:off x="1513857" y="3579410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5918064" y="4382833"/>
            <a:ext cx="1405573" cy="1544252"/>
            <a:chOff x="7295890" y="4439983"/>
            <a:chExt cx="1405573" cy="1544252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95890" y="4592458"/>
              <a:ext cx="140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Tiefe-</a:t>
              </a:r>
              <a:br>
                <a:rPr lang="de-DE" sz="1400" dirty="0"/>
              </a:br>
              <a:r>
                <a:rPr lang="de-DE" sz="1400" dirty="0"/>
                <a:t>Geo-    </a:t>
              </a:r>
              <a:r>
                <a:rPr lang="de-DE" sz="1400" dirty="0" err="1"/>
                <a:t>thermie</a:t>
              </a:r>
              <a:endParaRPr lang="de-DE" sz="1400" dirty="0"/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439983"/>
              <a:ext cx="959270" cy="1544252"/>
              <a:chOff x="7351936" y="4439983"/>
              <a:chExt cx="959270" cy="1544252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587703" y="5721466"/>
                <a:ext cx="0" cy="26276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1" name="Gruppieren 180">
            <a:extLst>
              <a:ext uri="{FF2B5EF4-FFF2-40B4-BE49-F238E27FC236}">
                <a16:creationId xmlns:a16="http://schemas.microsoft.com/office/drawing/2014/main" id="{1DAC52C3-5ED6-D042-98F0-B65CBA912F15}"/>
              </a:ext>
            </a:extLst>
          </p:cNvPr>
          <p:cNvGrpSpPr/>
          <p:nvPr/>
        </p:nvGrpSpPr>
        <p:grpSpPr>
          <a:xfrm>
            <a:off x="4113281" y="2394109"/>
            <a:ext cx="4136006" cy="1308201"/>
            <a:chOff x="4113281" y="2451259"/>
            <a:chExt cx="4136006" cy="1308201"/>
          </a:xfrm>
        </p:grpSpPr>
        <p:cxnSp>
          <p:nvCxnSpPr>
            <p:cNvPr id="112" name="Gerade Verbindung mit Pfeil 111">
              <a:extLst>
                <a:ext uri="{FF2B5EF4-FFF2-40B4-BE49-F238E27FC236}">
                  <a16:creationId xmlns:a16="http://schemas.microsoft.com/office/drawing/2014/main" id="{92892277-696B-43B2-A5E8-3499987E1C1E}"/>
                </a:ext>
              </a:extLst>
            </p:cNvPr>
            <p:cNvCxnSpPr/>
            <p:nvPr/>
          </p:nvCxnSpPr>
          <p:spPr bwMode="auto">
            <a:xfrm>
              <a:off x="5279622" y="3132412"/>
              <a:ext cx="621745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8" name="Textfeld 157">
              <a:extLst>
                <a:ext uri="{FF2B5EF4-FFF2-40B4-BE49-F238E27FC236}">
                  <a16:creationId xmlns:a16="http://schemas.microsoft.com/office/drawing/2014/main" id="{C3717A6C-DA1F-4151-80C7-E1928EA2907A}"/>
                </a:ext>
              </a:extLst>
            </p:cNvPr>
            <p:cNvSpPr txBox="1"/>
            <p:nvPr/>
          </p:nvSpPr>
          <p:spPr>
            <a:xfrm>
              <a:off x="5271307" y="3109512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pic>
          <p:nvPicPr>
            <p:cNvPr id="11" name="Grafik 10" descr="Ein Bild, das drinnen, Tisch, sitzend, klein enthält.&#10;&#10;Automatisch generierte Beschreibung">
              <a:extLst>
                <a:ext uri="{FF2B5EF4-FFF2-40B4-BE49-F238E27FC236}">
                  <a16:creationId xmlns:a16="http://schemas.microsoft.com/office/drawing/2014/main" id="{024426AC-CCC9-4642-875E-8CABDA55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079" y="2451259"/>
              <a:ext cx="1150569" cy="805399"/>
            </a:xfrm>
            <a:prstGeom prst="rect">
              <a:avLst/>
            </a:prstGeom>
          </p:spPr>
        </p:pic>
        <p:cxnSp>
          <p:nvCxnSpPr>
            <p:cNvPr id="110" name="Gerade Verbindung mit Pfeil 109">
              <a:extLst>
                <a:ext uri="{FF2B5EF4-FFF2-40B4-BE49-F238E27FC236}">
                  <a16:creationId xmlns:a16="http://schemas.microsoft.com/office/drawing/2014/main" id="{5F79D8F5-DF01-4C12-8B76-BDCE737353DF}"/>
                </a:ext>
              </a:extLst>
            </p:cNvPr>
            <p:cNvCxnSpPr/>
            <p:nvPr/>
          </p:nvCxnSpPr>
          <p:spPr bwMode="auto">
            <a:xfrm>
              <a:off x="5279622" y="2629992"/>
              <a:ext cx="2969665" cy="30267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996058C6-E14C-4238-B326-22AD3B1AAE6E}"/>
                </a:ext>
              </a:extLst>
            </p:cNvPr>
            <p:cNvSpPr txBox="1"/>
            <p:nvPr/>
          </p:nvSpPr>
          <p:spPr>
            <a:xfrm>
              <a:off x="4113281" y="3236240"/>
              <a:ext cx="12698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Biogasanlage</a:t>
              </a:r>
              <a:br>
                <a:rPr lang="de-DE" sz="1400" dirty="0"/>
              </a:br>
              <a:r>
                <a:rPr lang="de-DE" sz="1400" dirty="0"/>
                <a:t>(Bio-Abfälle)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08369F8B-124D-4F5D-8F65-DD7AF93F88B6}"/>
                </a:ext>
              </a:extLst>
            </p:cNvPr>
            <p:cNvSpPr txBox="1"/>
            <p:nvPr/>
          </p:nvSpPr>
          <p:spPr>
            <a:xfrm>
              <a:off x="5271307" y="2603851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1998728D-8AC4-F47F-B57E-C83BD6322CE3}"/>
                </a:ext>
              </a:extLst>
            </p:cNvPr>
            <p:cNvSpPr txBox="1"/>
            <p:nvPr/>
          </p:nvSpPr>
          <p:spPr>
            <a:xfrm>
              <a:off x="7278928" y="2781379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Methan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6EB5FAE-33AB-1739-5FEF-77E34182B031}"/>
              </a:ext>
            </a:extLst>
          </p:cNvPr>
          <p:cNvGrpSpPr/>
          <p:nvPr/>
        </p:nvGrpSpPr>
        <p:grpSpPr>
          <a:xfrm>
            <a:off x="8243230" y="2330063"/>
            <a:ext cx="1657388" cy="2393483"/>
            <a:chOff x="8243230" y="2330063"/>
            <a:chExt cx="1657388" cy="2393483"/>
          </a:xfrm>
        </p:grpSpPr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F2350257-4240-4F51-BDBB-9F9D0DF6643C}"/>
                </a:ext>
              </a:extLst>
            </p:cNvPr>
            <p:cNvCxnSpPr/>
            <p:nvPr/>
          </p:nvCxnSpPr>
          <p:spPr bwMode="auto">
            <a:xfrm>
              <a:off x="9568560" y="3437919"/>
              <a:ext cx="0" cy="923232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8E724D96-44C5-4143-90DD-8F159F6C242A}"/>
                </a:ext>
              </a:extLst>
            </p:cNvPr>
            <p:cNvSpPr txBox="1"/>
            <p:nvPr/>
          </p:nvSpPr>
          <p:spPr>
            <a:xfrm>
              <a:off x="9238257" y="2483304"/>
              <a:ext cx="66236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Gas-</a:t>
              </a:r>
              <a:br>
                <a:rPr lang="de-DE" sz="1400" dirty="0"/>
              </a:br>
              <a:r>
                <a:rPr lang="de-DE" sz="1400" dirty="0"/>
                <a:t>netz</a:t>
              </a:r>
              <a:br>
                <a:rPr lang="de-DE" sz="1400" dirty="0"/>
              </a:br>
              <a:r>
                <a:rPr lang="de-DE" sz="1400" dirty="0"/>
                <a:t>(Spei-</a:t>
              </a:r>
              <a:br>
                <a:rPr lang="de-DE" sz="1400" dirty="0"/>
              </a:br>
              <a:r>
                <a:rPr lang="de-DE" sz="1400" dirty="0" err="1"/>
                <a:t>cher</a:t>
              </a:r>
              <a:r>
                <a:rPr lang="de-DE" sz="1400" dirty="0"/>
                <a:t>)</a:t>
              </a:r>
            </a:p>
          </p:txBody>
        </p: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 flipH="1">
              <a:off x="8243230" y="2330063"/>
              <a:ext cx="6166" cy="2393483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49287" y="4065440"/>
              <a:ext cx="1319273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6149914" y="852196"/>
            <a:ext cx="2376235" cy="816866"/>
            <a:chOff x="6139586" y="932976"/>
            <a:chExt cx="2376235" cy="81686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8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266761" y="1442065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Klär-   </a:t>
              </a:r>
              <a:r>
                <a:rPr lang="de-DE" sz="1400" dirty="0" err="1"/>
                <a:t>anlage</a:t>
              </a:r>
              <a:endParaRPr lang="de-DE" sz="1400" dirty="0"/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451839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/>
            <p:nvPr/>
          </p:nvCxnSpPr>
          <p:spPr bwMode="auto">
            <a:xfrm>
              <a:off x="6139938" y="1192190"/>
              <a:ext cx="0" cy="2168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661831" y="1131930"/>
            <a:ext cx="2492740" cy="3141205"/>
            <a:chOff x="1546482" y="1192720"/>
            <a:chExt cx="5523686" cy="2862950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1546482" y="1192720"/>
              <a:ext cx="2932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D15A2117-29B4-DFB7-6B3F-92F00435CE87}"/>
              </a:ext>
            </a:extLst>
          </p:cNvPr>
          <p:cNvGrpSpPr/>
          <p:nvPr/>
        </p:nvGrpSpPr>
        <p:grpSpPr>
          <a:xfrm>
            <a:off x="9217526" y="959380"/>
            <a:ext cx="721672" cy="1287488"/>
            <a:chOff x="9217526" y="959380"/>
            <a:chExt cx="721672" cy="1287488"/>
          </a:xfrm>
        </p:grpSpPr>
        <p:cxnSp>
          <p:nvCxnSpPr>
            <p:cNvPr id="195" name="Gerader Verbinder 194">
              <a:extLst>
                <a:ext uri="{FF2B5EF4-FFF2-40B4-BE49-F238E27FC236}">
                  <a16:creationId xmlns:a16="http://schemas.microsoft.com/office/drawing/2014/main" id="{8CC483A1-7DE2-8847-EF46-004E02B4076B}"/>
                </a:ext>
              </a:extLst>
            </p:cNvPr>
            <p:cNvCxnSpPr>
              <a:stCxn id="198" idx="2"/>
            </p:cNvCxnSpPr>
            <p:nvPr/>
          </p:nvCxnSpPr>
          <p:spPr bwMode="auto">
            <a:xfrm>
              <a:off x="9578362" y="1482600"/>
              <a:ext cx="0" cy="7642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8" name="Textfeld 197">
              <a:extLst>
                <a:ext uri="{FF2B5EF4-FFF2-40B4-BE49-F238E27FC236}">
                  <a16:creationId xmlns:a16="http://schemas.microsoft.com/office/drawing/2014/main" id="{588EF2EE-1F72-9A80-A207-7EDDA112D863}"/>
                </a:ext>
              </a:extLst>
            </p:cNvPr>
            <p:cNvSpPr txBox="1"/>
            <p:nvPr/>
          </p:nvSpPr>
          <p:spPr>
            <a:xfrm>
              <a:off x="9217526" y="959380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Daten-</a:t>
              </a:r>
              <a:br>
                <a:rPr lang="de-DE" sz="1400" dirty="0"/>
              </a:br>
              <a:r>
                <a:rPr lang="de-DE" sz="1400" dirty="0"/>
                <a:t>netz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94E6F6-620D-BA41-9253-0D91D587637E}"/>
              </a:ext>
            </a:extLst>
          </p:cNvPr>
          <p:cNvGrpSpPr/>
          <p:nvPr/>
        </p:nvGrpSpPr>
        <p:grpSpPr>
          <a:xfrm>
            <a:off x="916626" y="1414966"/>
            <a:ext cx="8668478" cy="4687544"/>
            <a:chOff x="916626" y="1414966"/>
            <a:chExt cx="8668478" cy="4687544"/>
          </a:xfrm>
        </p:grpSpPr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984475AC-E484-8232-93FD-74DF138426E9}"/>
                </a:ext>
              </a:extLst>
            </p:cNvPr>
            <p:cNvGrpSpPr/>
            <p:nvPr/>
          </p:nvGrpSpPr>
          <p:grpSpPr>
            <a:xfrm>
              <a:off x="916626" y="1414966"/>
              <a:ext cx="8668478" cy="4687544"/>
              <a:chOff x="916626" y="1414966"/>
              <a:chExt cx="8668478" cy="4687544"/>
            </a:xfrm>
          </p:grpSpPr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7AC4085F-CDBB-AB25-B685-BC0625202747}"/>
                  </a:ext>
                </a:extLst>
              </p:cNvPr>
              <p:cNvCxnSpPr/>
              <p:nvPr/>
            </p:nvCxnSpPr>
            <p:spPr bwMode="auto">
              <a:xfrm>
                <a:off x="8864358" y="2112298"/>
                <a:ext cx="10419" cy="39902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3" name="Grafik 112">
                <a:extLst>
                  <a:ext uri="{FF2B5EF4-FFF2-40B4-BE49-F238E27FC236}">
                    <a16:creationId xmlns:a16="http://schemas.microsoft.com/office/drawing/2014/main" id="{82EF2141-40E7-889F-8FB5-75443A558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8645961" y="1802018"/>
                <a:ext cx="476662" cy="310280"/>
              </a:xfrm>
              <a:prstGeom prst="rect">
                <a:avLst/>
              </a:prstGeom>
            </p:spPr>
          </p:pic>
          <p:cxnSp>
            <p:nvCxnSpPr>
              <p:cNvPr id="131" name="Gerade Verbindung mit Pfeil 130">
                <a:extLst>
                  <a:ext uri="{FF2B5EF4-FFF2-40B4-BE49-F238E27FC236}">
                    <a16:creationId xmlns:a16="http://schemas.microsoft.com/office/drawing/2014/main" id="{B33BE95C-CC5D-278E-66A6-EEBDD0B0D717}"/>
                  </a:ext>
                </a:extLst>
              </p:cNvPr>
              <p:cNvCxnSpPr/>
              <p:nvPr/>
            </p:nvCxnSpPr>
            <p:spPr bwMode="auto">
              <a:xfrm>
                <a:off x="916626" y="6102510"/>
                <a:ext cx="796766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31">
                <a:extLst>
                  <a:ext uri="{FF2B5EF4-FFF2-40B4-BE49-F238E27FC236}">
                    <a16:creationId xmlns:a16="http://schemas.microsoft.com/office/drawing/2014/main" id="{C6620A89-37F6-FAF0-4DAD-9EB57CFD869E}"/>
                  </a:ext>
                </a:extLst>
              </p:cNvPr>
              <p:cNvCxnSpPr/>
              <p:nvPr/>
            </p:nvCxnSpPr>
            <p:spPr bwMode="auto">
              <a:xfrm>
                <a:off x="920215" y="1510455"/>
                <a:ext cx="0" cy="459205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33761A3C-EA11-A3D7-048B-BF1269A1B232}"/>
                  </a:ext>
                </a:extLst>
              </p:cNvPr>
              <p:cNvCxnSpPr/>
              <p:nvPr/>
            </p:nvCxnSpPr>
            <p:spPr bwMode="auto">
              <a:xfrm>
                <a:off x="4570962" y="2288850"/>
                <a:ext cx="429339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mit Pfeil 140">
                <a:extLst>
                  <a:ext uri="{FF2B5EF4-FFF2-40B4-BE49-F238E27FC236}">
                    <a16:creationId xmlns:a16="http://schemas.microsoft.com/office/drawing/2014/main" id="{B16069E7-CE45-4514-353D-0A567EF6BE22}"/>
                  </a:ext>
                </a:extLst>
              </p:cNvPr>
              <p:cNvCxnSpPr/>
              <p:nvPr/>
            </p:nvCxnSpPr>
            <p:spPr bwMode="auto">
              <a:xfrm>
                <a:off x="920215" y="2163308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mit Pfeil 149">
                <a:extLst>
                  <a:ext uri="{FF2B5EF4-FFF2-40B4-BE49-F238E27FC236}">
                    <a16:creationId xmlns:a16="http://schemas.microsoft.com/office/drawing/2014/main" id="{43C88716-1296-AABB-138E-6A429E3360E8}"/>
                  </a:ext>
                </a:extLst>
              </p:cNvPr>
              <p:cNvCxnSpPr/>
              <p:nvPr/>
            </p:nvCxnSpPr>
            <p:spPr bwMode="auto">
              <a:xfrm>
                <a:off x="920215" y="3032006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mit Pfeil 151">
                <a:extLst>
                  <a:ext uri="{FF2B5EF4-FFF2-40B4-BE49-F238E27FC236}">
                    <a16:creationId xmlns:a16="http://schemas.microsoft.com/office/drawing/2014/main" id="{6FCD42E3-8F1E-2CC0-F0EC-D3BC76C4652E}"/>
                  </a:ext>
                </a:extLst>
              </p:cNvPr>
              <p:cNvCxnSpPr/>
              <p:nvPr/>
            </p:nvCxnSpPr>
            <p:spPr bwMode="auto">
              <a:xfrm>
                <a:off x="920215" y="3815819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71554F36-2FF9-F1F1-13C1-673959EF5B6A}"/>
                  </a:ext>
                </a:extLst>
              </p:cNvPr>
              <p:cNvCxnSpPr/>
              <p:nvPr/>
            </p:nvCxnSpPr>
            <p:spPr bwMode="auto">
              <a:xfrm>
                <a:off x="2500619" y="5636722"/>
                <a:ext cx="0" cy="46578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090BC23C-7338-BC2C-BAD2-519D56E6A738}"/>
                  </a:ext>
                </a:extLst>
              </p:cNvPr>
              <p:cNvCxnSpPr/>
              <p:nvPr/>
            </p:nvCxnSpPr>
            <p:spPr bwMode="auto">
              <a:xfrm>
                <a:off x="6356340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6" name="Gerader Verbinder 165">
                <a:extLst>
                  <a:ext uri="{FF2B5EF4-FFF2-40B4-BE49-F238E27FC236}">
                    <a16:creationId xmlns:a16="http://schemas.microsoft.com/office/drawing/2014/main" id="{90F9841E-82DA-CD74-BBF6-648620F67752}"/>
                  </a:ext>
                </a:extLst>
              </p:cNvPr>
              <p:cNvCxnSpPr/>
              <p:nvPr/>
            </p:nvCxnSpPr>
            <p:spPr bwMode="auto">
              <a:xfrm>
                <a:off x="7968456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BE891CA7-6A40-B875-8991-8FFAA1DCD353}"/>
                  </a:ext>
                </a:extLst>
              </p:cNvPr>
              <p:cNvCxnSpPr/>
              <p:nvPr/>
            </p:nvCxnSpPr>
            <p:spPr bwMode="auto">
              <a:xfrm>
                <a:off x="6028923" y="2292697"/>
                <a:ext cx="0" cy="47272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169">
                <a:extLst>
                  <a:ext uri="{FF2B5EF4-FFF2-40B4-BE49-F238E27FC236}">
                    <a16:creationId xmlns:a16="http://schemas.microsoft.com/office/drawing/2014/main" id="{4A4BED4C-CDE5-7212-A375-5719EE7494F6}"/>
                  </a:ext>
                </a:extLst>
              </p:cNvPr>
              <p:cNvCxnSpPr/>
              <p:nvPr/>
            </p:nvCxnSpPr>
            <p:spPr bwMode="auto">
              <a:xfrm>
                <a:off x="4805190" y="2292697"/>
                <a:ext cx="0" cy="1014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Gerader Verbinder 171">
                <a:extLst>
                  <a:ext uri="{FF2B5EF4-FFF2-40B4-BE49-F238E27FC236}">
                    <a16:creationId xmlns:a16="http://schemas.microsoft.com/office/drawing/2014/main" id="{E6DF94EE-62F0-76C6-A6ED-E56C9AE71474}"/>
                  </a:ext>
                </a:extLst>
              </p:cNvPr>
              <p:cNvCxnSpPr/>
              <p:nvPr/>
            </p:nvCxnSpPr>
            <p:spPr bwMode="auto">
              <a:xfrm>
                <a:off x="6022881" y="1970015"/>
                <a:ext cx="0" cy="31883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r Verbinder 176">
                <a:extLst>
                  <a:ext uri="{FF2B5EF4-FFF2-40B4-BE49-F238E27FC236}">
                    <a16:creationId xmlns:a16="http://schemas.microsoft.com/office/drawing/2014/main" id="{2743E962-47DE-A43D-3285-838DA49D1925}"/>
                  </a:ext>
                </a:extLst>
              </p:cNvPr>
              <p:cNvCxnSpPr/>
              <p:nvPr/>
            </p:nvCxnSpPr>
            <p:spPr bwMode="auto">
              <a:xfrm>
                <a:off x="7773441" y="1414966"/>
                <a:ext cx="0" cy="87388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Textfeld 185">
                <a:extLst>
                  <a:ext uri="{FF2B5EF4-FFF2-40B4-BE49-F238E27FC236}">
                    <a16:creationId xmlns:a16="http://schemas.microsoft.com/office/drawing/2014/main" id="{4DD306CC-EC80-28AB-4DE0-3F7717EE1350}"/>
                  </a:ext>
                </a:extLst>
              </p:cNvPr>
              <p:cNvSpPr txBox="1"/>
              <p:nvPr/>
            </p:nvSpPr>
            <p:spPr>
              <a:xfrm>
                <a:off x="8562325" y="1496396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EMS</a:t>
                </a:r>
              </a:p>
            </p:txBody>
          </p: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D97DCEF7-B203-D49A-E675-EBD43F334922}"/>
                  </a:ext>
                </a:extLst>
              </p:cNvPr>
              <p:cNvCxnSpPr/>
              <p:nvPr/>
            </p:nvCxnSpPr>
            <p:spPr bwMode="auto">
              <a:xfrm>
                <a:off x="9122623" y="1989987"/>
                <a:ext cx="46248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BFB72193-BE0F-C121-B6F5-7FF6CE2440E6}"/>
                </a:ext>
              </a:extLst>
            </p:cNvPr>
            <p:cNvCxnSpPr/>
            <p:nvPr/>
          </p:nvCxnSpPr>
          <p:spPr bwMode="auto">
            <a:xfrm>
              <a:off x="5167269" y="5679273"/>
              <a:ext cx="0" cy="42323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BA5D4123-F162-5479-1AD2-B139D5273A5E}"/>
              </a:ext>
            </a:extLst>
          </p:cNvPr>
          <p:cNvGrpSpPr/>
          <p:nvPr/>
        </p:nvGrpSpPr>
        <p:grpSpPr>
          <a:xfrm>
            <a:off x="7227353" y="4382833"/>
            <a:ext cx="1417922" cy="1525491"/>
            <a:chOff x="7227353" y="4382833"/>
            <a:chExt cx="1417922" cy="152549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7905345" y="4733841"/>
              <a:ext cx="739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G(</a:t>
              </a:r>
              <a:r>
                <a:rPr lang="de-DE" sz="1400" dirty="0" err="1"/>
                <a:t>uD</a:t>
              </a:r>
              <a:r>
                <a:rPr lang="de-DE" sz="1400" dirty="0"/>
                <a:t>)-</a:t>
              </a:r>
              <a:br>
                <a:rPr lang="de-DE" sz="1400" dirty="0"/>
              </a:br>
              <a:r>
                <a:rPr lang="de-DE" sz="1400" dirty="0"/>
                <a:t>    KW</a:t>
              </a:r>
            </a:p>
          </p:txBody>
        </p:sp>
        <p:pic>
          <p:nvPicPr>
            <p:cNvPr id="45" name="Grafik 44" descr="Ein Bild, das draußen, Gebäude, Turm enthält.&#10;&#10;Automatisch generierte Beschreibung">
              <a:extLst>
                <a:ext uri="{FF2B5EF4-FFF2-40B4-BE49-F238E27FC236}">
                  <a16:creationId xmlns:a16="http://schemas.microsoft.com/office/drawing/2014/main" id="{42D93202-1F8D-91C3-5702-4A699FDE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53" y="5041390"/>
              <a:ext cx="938809" cy="625872"/>
            </a:xfrm>
            <a:prstGeom prst="rect">
              <a:avLst/>
            </a:prstGeom>
          </p:spPr>
        </p:pic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970987" y="4382833"/>
              <a:ext cx="0" cy="6687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3F83B899-13CC-B0AB-CF53-863C3A495E4A}"/>
                </a:ext>
              </a:extLst>
            </p:cNvPr>
            <p:cNvCxnSpPr/>
            <p:nvPr/>
          </p:nvCxnSpPr>
          <p:spPr bwMode="auto">
            <a:xfrm>
              <a:off x="7393244" y="4529453"/>
              <a:ext cx="0" cy="50187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A2AD0720-4B62-34FD-384D-1AD0C97E00C2}"/>
                </a:ext>
              </a:extLst>
            </p:cNvPr>
            <p:cNvCxnSpPr/>
            <p:nvPr/>
          </p:nvCxnSpPr>
          <p:spPr bwMode="auto">
            <a:xfrm>
              <a:off x="7500252" y="5645555"/>
              <a:ext cx="0" cy="2627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1138745-6B1C-9E6D-EA19-F43182FA1C92}"/>
              </a:ext>
            </a:extLst>
          </p:cNvPr>
          <p:cNvGrpSpPr/>
          <p:nvPr/>
        </p:nvGrpSpPr>
        <p:grpSpPr>
          <a:xfrm>
            <a:off x="4161124" y="4492267"/>
            <a:ext cx="1054956" cy="1407535"/>
            <a:chOff x="4161124" y="4492267"/>
            <a:chExt cx="1054956" cy="1407535"/>
          </a:xfrm>
        </p:grpSpPr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AC3B4CFF-F9C4-4AF2-ABAB-E0E8D8F5C3F2}"/>
                </a:ext>
              </a:extLst>
            </p:cNvPr>
            <p:cNvSpPr txBox="1"/>
            <p:nvPr/>
          </p:nvSpPr>
          <p:spPr>
            <a:xfrm>
              <a:off x="4161124" y="4492267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Heiz-</a:t>
              </a:r>
              <a:br>
                <a:rPr lang="de-DE" sz="1400" dirty="0"/>
              </a:br>
              <a:r>
                <a:rPr lang="de-DE" sz="1400" dirty="0"/>
                <a:t>werk</a:t>
              </a:r>
            </a:p>
          </p:txBody>
        </p:sp>
        <p:pic>
          <p:nvPicPr>
            <p:cNvPr id="105" name="Grafik 104" descr="Ein Bild, das Himmel, draußen, Gebäude, Wolke enthält.&#10;&#10;Automatisch generierte Beschreibung">
              <a:extLst>
                <a:ext uri="{FF2B5EF4-FFF2-40B4-BE49-F238E27FC236}">
                  <a16:creationId xmlns:a16="http://schemas.microsoft.com/office/drawing/2014/main" id="{7AA80BAA-0F77-3460-EF1C-398AA647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88" y="4918228"/>
              <a:ext cx="548792" cy="768309"/>
            </a:xfrm>
            <a:prstGeom prst="rect">
              <a:avLst/>
            </a:prstGeom>
          </p:spPr>
        </p:pic>
        <p:cxnSp>
          <p:nvCxnSpPr>
            <p:cNvPr id="120" name="Gerader Verbinder 119">
              <a:extLst>
                <a:ext uri="{FF2B5EF4-FFF2-40B4-BE49-F238E27FC236}">
                  <a16:creationId xmlns:a16="http://schemas.microsoft.com/office/drawing/2014/main" id="{E3D046EA-C6CC-1979-FA38-3F6DA7751F2D}"/>
                </a:ext>
              </a:extLst>
            </p:cNvPr>
            <p:cNvCxnSpPr/>
            <p:nvPr/>
          </p:nvCxnSpPr>
          <p:spPr bwMode="auto">
            <a:xfrm>
              <a:off x="4804626" y="5684036"/>
              <a:ext cx="0" cy="21576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8199A6-0226-93B8-A840-A083E1572E40}"/>
              </a:ext>
            </a:extLst>
          </p:cNvPr>
          <p:cNvGrpSpPr/>
          <p:nvPr/>
        </p:nvGrpSpPr>
        <p:grpSpPr>
          <a:xfrm>
            <a:off x="6440091" y="3316784"/>
            <a:ext cx="1250316" cy="1714539"/>
            <a:chOff x="6440091" y="3316784"/>
            <a:chExt cx="1250316" cy="17145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B47731-D15E-BE31-BBBB-29C3376B13CC}"/>
                </a:ext>
              </a:extLst>
            </p:cNvPr>
            <p:cNvSpPr txBox="1"/>
            <p:nvPr/>
          </p:nvSpPr>
          <p:spPr>
            <a:xfrm>
              <a:off x="7050208" y="3316784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714DC78-2721-B4D3-6C2E-C92DE49E5F51}"/>
                </a:ext>
              </a:extLst>
            </p:cNvPr>
            <p:cNvCxnSpPr/>
            <p:nvPr/>
          </p:nvCxnSpPr>
          <p:spPr bwMode="auto">
            <a:xfrm>
              <a:off x="6440091" y="3331504"/>
              <a:ext cx="125031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758A6D4-8D08-C9AE-07A9-658CFA6A583F}"/>
                </a:ext>
              </a:extLst>
            </p:cNvPr>
            <p:cNvCxnSpPr/>
            <p:nvPr/>
          </p:nvCxnSpPr>
          <p:spPr bwMode="auto">
            <a:xfrm flipV="1">
              <a:off x="7690407" y="3331504"/>
              <a:ext cx="0" cy="16998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1DACB011-E083-5EA9-5947-3090A6D81E65}"/>
              </a:ext>
            </a:extLst>
          </p:cNvPr>
          <p:cNvSpPr txBox="1"/>
          <p:nvPr/>
        </p:nvSpPr>
        <p:spPr>
          <a:xfrm>
            <a:off x="5160806" y="5362071"/>
            <a:ext cx="78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Ab-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Wärme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D2D55A5-B7A2-DCDC-2DFC-7F6E8854E5ED}"/>
              </a:ext>
            </a:extLst>
          </p:cNvPr>
          <p:cNvGrpSpPr/>
          <p:nvPr/>
        </p:nvGrpSpPr>
        <p:grpSpPr>
          <a:xfrm>
            <a:off x="3993497" y="5009787"/>
            <a:ext cx="773832" cy="813027"/>
            <a:chOff x="4109932" y="5002828"/>
            <a:chExt cx="773832" cy="81302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E47BBD-C88E-DE75-A2E8-5555496560BF}"/>
                </a:ext>
              </a:extLst>
            </p:cNvPr>
            <p:cNvSpPr txBox="1"/>
            <p:nvPr/>
          </p:nvSpPr>
          <p:spPr>
            <a:xfrm>
              <a:off x="4109932" y="5002828"/>
              <a:ext cx="70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3333FF"/>
                  </a:solidFill>
                </a:rPr>
                <a:t>Bio-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 err="1">
                  <a:solidFill>
                    <a:srgbClr val="3333FF"/>
                  </a:solidFill>
                </a:rPr>
                <a:t>masse</a:t>
              </a:r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D5073E7-EF57-0FEC-DD2D-47E021E75C51}"/>
                </a:ext>
              </a:extLst>
            </p:cNvPr>
            <p:cNvCxnSpPr/>
            <p:nvPr/>
          </p:nvCxnSpPr>
          <p:spPr bwMode="auto">
            <a:xfrm>
              <a:off x="4259032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7E3D6D53-E77E-BCD8-B25D-15A82C27C7E0}"/>
                </a:ext>
              </a:extLst>
            </p:cNvPr>
            <p:cNvSpPr txBox="1"/>
            <p:nvPr/>
          </p:nvSpPr>
          <p:spPr>
            <a:xfrm>
              <a:off x="4131439" y="5538856"/>
              <a:ext cx="7523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3333FF"/>
                  </a:solidFill>
                </a:rPr>
                <a:t>(Abfälle)</a:t>
              </a:r>
            </a:p>
          </p:txBody>
        </p:sp>
      </p:grpSp>
      <p:grpSp>
        <p:nvGrpSpPr>
          <p:cNvPr id="169" name="Gruppieren 168">
            <a:extLst>
              <a:ext uri="{FF2B5EF4-FFF2-40B4-BE49-F238E27FC236}">
                <a16:creationId xmlns:a16="http://schemas.microsoft.com/office/drawing/2014/main" id="{448D6052-0174-F9FC-D5D4-EAAC56907488}"/>
              </a:ext>
            </a:extLst>
          </p:cNvPr>
          <p:cNvGrpSpPr/>
          <p:nvPr/>
        </p:nvGrpSpPr>
        <p:grpSpPr>
          <a:xfrm>
            <a:off x="911576" y="4057413"/>
            <a:ext cx="7665557" cy="1907300"/>
            <a:chOff x="911576" y="4057413"/>
            <a:chExt cx="7665557" cy="1907300"/>
          </a:xfrm>
        </p:grpSpPr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69A51F60-BE06-3D77-AF20-A6C64005735A}"/>
                </a:ext>
              </a:extLst>
            </p:cNvPr>
            <p:cNvCxnSpPr/>
            <p:nvPr/>
          </p:nvCxnSpPr>
          <p:spPr bwMode="auto">
            <a:xfrm>
              <a:off x="1524000" y="4382833"/>
              <a:ext cx="657084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67" name="Gruppieren 166">
              <a:extLst>
                <a:ext uri="{FF2B5EF4-FFF2-40B4-BE49-F238E27FC236}">
                  <a16:creationId xmlns:a16="http://schemas.microsoft.com/office/drawing/2014/main" id="{115EC9B4-E591-0E67-AA86-49295B894113}"/>
                </a:ext>
              </a:extLst>
            </p:cNvPr>
            <p:cNvGrpSpPr/>
            <p:nvPr/>
          </p:nvGrpSpPr>
          <p:grpSpPr>
            <a:xfrm>
              <a:off x="911576" y="4401527"/>
              <a:ext cx="7665557" cy="1563186"/>
              <a:chOff x="911576" y="4401527"/>
              <a:chExt cx="7665557" cy="1563186"/>
            </a:xfrm>
          </p:grpSpPr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2500619" y="4532287"/>
                <a:ext cx="370469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65" name="Gruppieren 164">
                <a:extLst>
                  <a:ext uri="{FF2B5EF4-FFF2-40B4-BE49-F238E27FC236}">
                    <a16:creationId xmlns:a16="http://schemas.microsoft.com/office/drawing/2014/main" id="{D2FFC5D8-99FF-5E02-867E-FD0B2AB3483A}"/>
                  </a:ext>
                </a:extLst>
              </p:cNvPr>
              <p:cNvGrpSpPr/>
              <p:nvPr/>
            </p:nvGrpSpPr>
            <p:grpSpPr>
              <a:xfrm>
                <a:off x="911576" y="4401527"/>
                <a:ext cx="7665557" cy="1563186"/>
                <a:chOff x="911576" y="4401527"/>
                <a:chExt cx="7665557" cy="1563186"/>
              </a:xfrm>
            </p:grpSpPr>
            <p:cxnSp>
              <p:nvCxnSpPr>
                <p:cNvPr id="128" name="Gerade Verbindung mit Pfeil 127">
                  <a:extLst>
                    <a:ext uri="{FF2B5EF4-FFF2-40B4-BE49-F238E27FC236}">
                      <a16:creationId xmlns:a16="http://schemas.microsoft.com/office/drawing/2014/main" id="{DDF3FB6A-02E0-CDE1-9E2F-AFD866729BD7}"/>
                    </a:ext>
                  </a:extLst>
                </p:cNvPr>
                <p:cNvCxnSpPr/>
                <p:nvPr/>
              </p:nvCxnSpPr>
              <p:spPr bwMode="auto">
                <a:xfrm>
                  <a:off x="6139586" y="4532287"/>
                  <a:ext cx="2103644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90" name="Gruppieren 189">
                  <a:extLst>
                    <a:ext uri="{FF2B5EF4-FFF2-40B4-BE49-F238E27FC236}">
                      <a16:creationId xmlns:a16="http://schemas.microsoft.com/office/drawing/2014/main" id="{3CE2B852-7629-DFBC-850C-3EE71A84FD72}"/>
                    </a:ext>
                  </a:extLst>
                </p:cNvPr>
                <p:cNvGrpSpPr/>
                <p:nvPr/>
              </p:nvGrpSpPr>
              <p:grpSpPr>
                <a:xfrm>
                  <a:off x="1994556" y="5623681"/>
                  <a:ext cx="6582577" cy="341032"/>
                  <a:chOff x="1994556" y="5680831"/>
                  <a:chExt cx="6582577" cy="341032"/>
                </a:xfrm>
              </p:grpSpPr>
              <p:sp>
                <p:nvSpPr>
                  <p:cNvPr id="136" name="Textfeld 135">
                    <a:extLst>
                      <a:ext uri="{FF2B5EF4-FFF2-40B4-BE49-F238E27FC236}">
                        <a16:creationId xmlns:a16="http://schemas.microsoft.com/office/drawing/2014/main" id="{56FEA781-4070-45DF-9DF9-4FE225FFE945}"/>
                      </a:ext>
                    </a:extLst>
                  </p:cNvPr>
                  <p:cNvSpPr txBox="1"/>
                  <p:nvPr/>
                </p:nvSpPr>
                <p:spPr>
                  <a:xfrm>
                    <a:off x="2877758" y="5714086"/>
                    <a:ext cx="11215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400" dirty="0"/>
                      <a:t>Wärmenetz</a:t>
                    </a:r>
                  </a:p>
                </p:txBody>
              </p:sp>
              <p:cxnSp>
                <p:nvCxnSpPr>
                  <p:cNvPr id="122" name="Gerade Verbindung mit Pfeil 121">
                    <a:extLst>
                      <a:ext uri="{FF2B5EF4-FFF2-40B4-BE49-F238E27FC236}">
                        <a16:creationId xmlns:a16="http://schemas.microsoft.com/office/drawing/2014/main" id="{7E2B383D-FEE0-81DF-5BAC-59DCC1DA63B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994556" y="5978685"/>
                    <a:ext cx="6582577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9" name="Gerader Verbinder 148">
                    <a:extLst>
                      <a:ext uri="{FF2B5EF4-FFF2-40B4-BE49-F238E27FC236}">
                        <a16:creationId xmlns:a16="http://schemas.microsoft.com/office/drawing/2014/main" id="{1CCC28AE-F5C6-842C-F46F-9FAF2DAF038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64797" y="5680831"/>
                    <a:ext cx="0" cy="29785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ysDot"/>
                    <a:round/>
                    <a:headEnd type="arrow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64" name="Gruppieren 163">
                  <a:extLst>
                    <a:ext uri="{FF2B5EF4-FFF2-40B4-BE49-F238E27FC236}">
                      <a16:creationId xmlns:a16="http://schemas.microsoft.com/office/drawing/2014/main" id="{7E2A1C9C-B782-1BCF-6575-BBF288D0F66B}"/>
                    </a:ext>
                  </a:extLst>
                </p:cNvPr>
                <p:cNvGrpSpPr/>
                <p:nvPr/>
              </p:nvGrpSpPr>
              <p:grpSpPr>
                <a:xfrm>
                  <a:off x="911576" y="4401527"/>
                  <a:ext cx="3186338" cy="1516300"/>
                  <a:chOff x="911576" y="4401527"/>
                  <a:chExt cx="3186338" cy="1516300"/>
                </a:xfrm>
              </p:grpSpPr>
              <p:cxnSp>
                <p:nvCxnSpPr>
                  <p:cNvPr id="139" name="Gerader Verbinder 138">
                    <a:extLst>
                      <a:ext uri="{FF2B5EF4-FFF2-40B4-BE49-F238E27FC236}">
                        <a16:creationId xmlns:a16="http://schemas.microsoft.com/office/drawing/2014/main" id="{74C1F268-4548-AC3E-C5E1-97C977E0D19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578293" y="4529453"/>
                    <a:ext cx="0" cy="50187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C000"/>
                    </a:solidFill>
                    <a:prstDash val="dash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2E010A73-87FD-2B16-D43A-F269F8FB48D4}"/>
                      </a:ext>
                    </a:extLst>
                  </p:cNvPr>
                  <p:cNvGrpSpPr/>
                  <p:nvPr/>
                </p:nvGrpSpPr>
                <p:grpSpPr>
                  <a:xfrm>
                    <a:off x="1886551" y="4401527"/>
                    <a:ext cx="2211363" cy="1311590"/>
                    <a:chOff x="2848745" y="4439983"/>
                    <a:chExt cx="2211363" cy="1311590"/>
                  </a:xfrm>
                </p:grpSpPr>
                <p:grpSp>
                  <p:nvGrpSpPr>
                    <p:cNvPr id="51" name="Gruppieren 50">
                      <a:extLst>
                        <a:ext uri="{FF2B5EF4-FFF2-40B4-BE49-F238E27FC236}">
                          <a16:creationId xmlns:a16="http://schemas.microsoft.com/office/drawing/2014/main" id="{B3C9AC2B-7A18-D286-C54F-297088B0B8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8745" y="5076190"/>
                      <a:ext cx="2211363" cy="675383"/>
                      <a:chOff x="4132702" y="3170663"/>
                      <a:chExt cx="4967832" cy="1517250"/>
                    </a:xfrm>
                  </p:grpSpPr>
                  <p:sp>
                    <p:nvSpPr>
                      <p:cNvPr id="52" name="Freihandform: Form 51">
                        <a:extLst>
                          <a:ext uri="{FF2B5EF4-FFF2-40B4-BE49-F238E27FC236}">
                            <a16:creationId xmlns:a16="http://schemas.microsoft.com/office/drawing/2014/main" id="{F701B97A-BDA0-1B1D-00FF-83F4C3386D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6078762" y="4621159"/>
                        <a:ext cx="11760" cy="14086"/>
                      </a:xfrm>
                      <a:custGeom>
                        <a:avLst/>
                        <a:gdLst>
                          <a:gd name="connsiteX0" fmla="*/ 5954 w 16876"/>
                          <a:gd name="connsiteY0" fmla="*/ 11274 h 22548"/>
                          <a:gd name="connsiteX1" fmla="*/ 4263 w 16876"/>
                          <a:gd name="connsiteY1" fmla="*/ 22549 h 22548"/>
                          <a:gd name="connsiteX2" fmla="*/ 14974 w 16876"/>
                          <a:gd name="connsiteY2" fmla="*/ 11274 h 22548"/>
                          <a:gd name="connsiteX3" fmla="*/ 16665 w 16876"/>
                          <a:gd name="connsiteY3" fmla="*/ 0 h 22548"/>
                          <a:gd name="connsiteX4" fmla="*/ 5954 w 16876"/>
                          <a:gd name="connsiteY4" fmla="*/ 11274 h 22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876" h="22548">
                            <a:moveTo>
                              <a:pt x="5954" y="11274"/>
                            </a:moveTo>
                            <a:cubicBezTo>
                              <a:pt x="-1374" y="19730"/>
                              <a:pt x="-1938" y="22549"/>
                              <a:pt x="4263" y="22549"/>
                            </a:cubicBezTo>
                            <a:cubicBezTo>
                              <a:pt x="8209" y="22549"/>
                              <a:pt x="13283" y="17475"/>
                              <a:pt x="14974" y="11274"/>
                            </a:cubicBezTo>
                            <a:cubicBezTo>
                              <a:pt x="16665" y="5073"/>
                              <a:pt x="17229" y="0"/>
                              <a:pt x="16665" y="0"/>
                            </a:cubicBezTo>
                            <a:cubicBezTo>
                              <a:pt x="16101" y="0"/>
                              <a:pt x="11591" y="5073"/>
                              <a:pt x="5954" y="1127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3" name="Freihandform: Form 52">
                        <a:extLst>
                          <a:ext uri="{FF2B5EF4-FFF2-40B4-BE49-F238E27FC236}">
                            <a16:creationId xmlns:a16="http://schemas.microsoft.com/office/drawing/2014/main" id="{B2BA3DD6-A190-4164-BDC1-722D069E6E7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5563654" y="3977249"/>
                        <a:ext cx="24379" cy="1937"/>
                      </a:xfrm>
                      <a:custGeom>
                        <a:avLst/>
                        <a:gdLst>
                          <a:gd name="connsiteX0" fmla="*/ 4187 w 34984"/>
                          <a:gd name="connsiteY0" fmla="*/ 2255 h 3100"/>
                          <a:gd name="connsiteX1" fmla="*/ 32372 w 34984"/>
                          <a:gd name="connsiteY1" fmla="*/ 2255 h 3100"/>
                          <a:gd name="connsiteX2" fmla="*/ 16588 w 34984"/>
                          <a:gd name="connsiteY2" fmla="*/ 0 h 3100"/>
                          <a:gd name="connsiteX3" fmla="*/ 4187 w 34984"/>
                          <a:gd name="connsiteY3" fmla="*/ 2255 h 3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984" h="3100">
                            <a:moveTo>
                              <a:pt x="4187" y="2255"/>
                            </a:moveTo>
                            <a:cubicBezTo>
                              <a:pt x="12642" y="3382"/>
                              <a:pt x="25044" y="3382"/>
                              <a:pt x="32372" y="2255"/>
                            </a:cubicBezTo>
                            <a:cubicBezTo>
                              <a:pt x="39137" y="1127"/>
                              <a:pt x="32372" y="0"/>
                              <a:pt x="16588" y="0"/>
                            </a:cubicBezTo>
                            <a:cubicBezTo>
                              <a:pt x="1368" y="0"/>
                              <a:pt x="-4833" y="1127"/>
                              <a:pt x="4187" y="2255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cxnSp>
                    <p:nvCxnSpPr>
                      <p:cNvPr id="54" name="Gerader Verbinder 53">
                        <a:extLst>
                          <a:ext uri="{FF2B5EF4-FFF2-40B4-BE49-F238E27FC236}">
                            <a16:creationId xmlns:a16="http://schemas.microsoft.com/office/drawing/2014/main" id="{900EF653-3CE2-C033-A376-AB25C0D8792D}"/>
                          </a:ext>
                        </a:extLst>
                      </p:cNvPr>
                      <p:cNvCxnSpPr>
                        <a:stCxn id="62" idx="42"/>
                      </p:cNvCxnSpPr>
                      <p:nvPr/>
                    </p:nvCxnSpPr>
                    <p:spPr bwMode="auto">
                      <a:xfrm flipH="1" flipV="1">
                        <a:off x="5216370" y="3577856"/>
                        <a:ext cx="2831" cy="997919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pic>
                    <p:nvPicPr>
                      <p:cNvPr id="57" name="Grafik 56" descr="Ein Bild, das Buchse, Elektronik, drinnen, Stecker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9F30BB7E-E8E4-ADD9-F0A4-EA6A791DAA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980668" y="4274410"/>
                        <a:ext cx="125490" cy="16387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9" name="Grafik 58">
                        <a:extLst>
                          <a:ext uri="{FF2B5EF4-FFF2-40B4-BE49-F238E27FC236}">
                            <a16:creationId xmlns:a16="http://schemas.microsoft.com/office/drawing/2014/main" id="{CE1D7546-79B5-46E8-5568-811B66992D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87" t="56358" r="73126" b="14625"/>
                      <a:stretch/>
                    </p:blipFill>
                    <p:spPr>
                      <a:xfrm>
                        <a:off x="6498362" y="4158020"/>
                        <a:ext cx="128606" cy="28811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1" name="Freihandform: Form 60">
                        <a:extLst>
                          <a:ext uri="{FF2B5EF4-FFF2-40B4-BE49-F238E27FC236}">
                            <a16:creationId xmlns:a16="http://schemas.microsoft.com/office/drawing/2014/main" id="{25F1D217-FCC1-81F1-DA6A-4CDA055DEBA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650474" y="3201063"/>
                        <a:ext cx="2757497" cy="806345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rgbClr val="FFCC99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2" name="Freihandform: Form 61">
                        <a:extLst>
                          <a:ext uri="{FF2B5EF4-FFF2-40B4-BE49-F238E27FC236}">
                            <a16:creationId xmlns:a16="http://schemas.microsoft.com/office/drawing/2014/main" id="{3D3351CD-42AA-B941-A738-3B6B69079C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 flipV="1">
                        <a:off x="4132702" y="3170663"/>
                        <a:ext cx="3367359" cy="1433842"/>
                      </a:xfrm>
                      <a:custGeom>
                        <a:avLst/>
                        <a:gdLst>
                          <a:gd name="connsiteX0" fmla="*/ 497198 w 3607783"/>
                          <a:gd name="connsiteY0" fmla="*/ 32132 h 3347910"/>
                          <a:gd name="connsiteX1" fmla="*/ 242962 w 3607783"/>
                          <a:gd name="connsiteY1" fmla="*/ 742414 h 3347910"/>
                          <a:gd name="connsiteX2" fmla="*/ 0 w 3607783"/>
                          <a:gd name="connsiteY2" fmla="*/ 1446496 h 3347910"/>
                          <a:gd name="connsiteX3" fmla="*/ 10147 w 3607783"/>
                          <a:gd name="connsiteY3" fmla="*/ 1468481 h 3347910"/>
                          <a:gd name="connsiteX4" fmla="*/ 197301 w 3607783"/>
                          <a:gd name="connsiteY4" fmla="*/ 1403653 h 3347910"/>
                          <a:gd name="connsiteX5" fmla="*/ 202938 w 3607783"/>
                          <a:gd name="connsiteY5" fmla="*/ 1478064 h 3347910"/>
                          <a:gd name="connsiteX6" fmla="*/ 214212 w 3607783"/>
                          <a:gd name="connsiteY6" fmla="*/ 2043471 h 3347910"/>
                          <a:gd name="connsiteX7" fmla="*/ 225486 w 3607783"/>
                          <a:gd name="connsiteY7" fmla="*/ 2580129 h 3347910"/>
                          <a:gd name="connsiteX8" fmla="*/ 225486 w 3607783"/>
                          <a:gd name="connsiteY8" fmla="*/ 2626354 h 3347910"/>
                          <a:gd name="connsiteX9" fmla="*/ 421660 w 3607783"/>
                          <a:gd name="connsiteY9" fmla="*/ 2780812 h 3347910"/>
                          <a:gd name="connsiteX10" fmla="*/ 879961 w 3607783"/>
                          <a:gd name="connsiteY10" fmla="*/ 3141590 h 3347910"/>
                          <a:gd name="connsiteX11" fmla="*/ 1142653 w 3607783"/>
                          <a:gd name="connsiteY11" fmla="*/ 3347910 h 3347910"/>
                          <a:gd name="connsiteX12" fmla="*/ 2246973 w 3607783"/>
                          <a:gd name="connsiteY12" fmla="*/ 3325362 h 3347910"/>
                          <a:gd name="connsiteX13" fmla="*/ 3351856 w 3607783"/>
                          <a:gd name="connsiteY13" fmla="*/ 3301686 h 3347910"/>
                          <a:gd name="connsiteX14" fmla="*/ 3359748 w 3607783"/>
                          <a:gd name="connsiteY14" fmla="*/ 2686108 h 3347910"/>
                          <a:gd name="connsiteX15" fmla="*/ 3368768 w 3607783"/>
                          <a:gd name="connsiteY15" fmla="*/ 2047417 h 3347910"/>
                          <a:gd name="connsiteX16" fmla="*/ 3371586 w 3607783"/>
                          <a:gd name="connsiteY16" fmla="*/ 2023741 h 3347910"/>
                          <a:gd name="connsiteX17" fmla="*/ 3421193 w 3607783"/>
                          <a:gd name="connsiteY17" fmla="*/ 2023741 h 3347910"/>
                          <a:gd name="connsiteX18" fmla="*/ 3539010 w 3607783"/>
                          <a:gd name="connsiteY18" fmla="*/ 2019795 h 3347910"/>
                          <a:gd name="connsiteX19" fmla="*/ 3607783 w 3607783"/>
                          <a:gd name="connsiteY19" fmla="*/ 2016413 h 3347910"/>
                          <a:gd name="connsiteX20" fmla="*/ 3607783 w 3607783"/>
                          <a:gd name="connsiteY20" fmla="*/ 1997810 h 3347910"/>
                          <a:gd name="connsiteX21" fmla="*/ 3484329 w 3607783"/>
                          <a:gd name="connsiteY21" fmla="*/ 1712570 h 3347910"/>
                          <a:gd name="connsiteX22" fmla="*/ 2955564 w 3607783"/>
                          <a:gd name="connsiteY22" fmla="*/ 569353 h 3347910"/>
                          <a:gd name="connsiteX23" fmla="*/ 2761082 w 3607783"/>
                          <a:gd name="connsiteY23" fmla="*/ 148257 h 3347910"/>
                          <a:gd name="connsiteX24" fmla="*/ 2727259 w 3607783"/>
                          <a:gd name="connsiteY24" fmla="*/ 73847 h 3347910"/>
                          <a:gd name="connsiteX25" fmla="*/ 2692308 w 3607783"/>
                          <a:gd name="connsiteY25" fmla="*/ 71028 h 3347910"/>
                          <a:gd name="connsiteX26" fmla="*/ 2367608 w 3607783"/>
                          <a:gd name="connsiteY26" fmla="*/ 59190 h 3347910"/>
                          <a:gd name="connsiteX27" fmla="*/ 1296547 w 3607783"/>
                          <a:gd name="connsiteY27" fmla="*/ 25367 h 3347910"/>
                          <a:gd name="connsiteX28" fmla="*/ 511854 w 3607783"/>
                          <a:gd name="connsiteY28" fmla="*/ 0 h 3347910"/>
                          <a:gd name="connsiteX29" fmla="*/ 497198 w 3607783"/>
                          <a:gd name="connsiteY29" fmla="*/ 32132 h 3347910"/>
                          <a:gd name="connsiteX30" fmla="*/ 1519215 w 3607783"/>
                          <a:gd name="connsiteY30" fmla="*/ 99214 h 3347910"/>
                          <a:gd name="connsiteX31" fmla="*/ 2581820 w 3607783"/>
                          <a:gd name="connsiteY31" fmla="*/ 133601 h 3347910"/>
                          <a:gd name="connsiteX32" fmla="*/ 2681034 w 3607783"/>
                          <a:gd name="connsiteY32" fmla="*/ 136983 h 3347910"/>
                          <a:gd name="connsiteX33" fmla="*/ 2709783 w 3607783"/>
                          <a:gd name="connsiteY33" fmla="*/ 199556 h 3347910"/>
                          <a:gd name="connsiteX34" fmla="*/ 3062670 w 3607783"/>
                          <a:gd name="connsiteY34" fmla="*/ 961136 h 3347910"/>
                          <a:gd name="connsiteX35" fmla="*/ 3454452 w 3607783"/>
                          <a:gd name="connsiteY35" fmla="*/ 1806710 h 3347910"/>
                          <a:gd name="connsiteX36" fmla="*/ 3522098 w 3607783"/>
                          <a:gd name="connsiteY36" fmla="*/ 1953277 h 3347910"/>
                          <a:gd name="connsiteX37" fmla="*/ 3414429 w 3607783"/>
                          <a:gd name="connsiteY37" fmla="*/ 1957786 h 3347910"/>
                          <a:gd name="connsiteX38" fmla="*/ 3305631 w 3607783"/>
                          <a:gd name="connsiteY38" fmla="*/ 1963423 h 3347910"/>
                          <a:gd name="connsiteX39" fmla="*/ 3295485 w 3607783"/>
                          <a:gd name="connsiteY39" fmla="*/ 2598168 h 3347910"/>
                          <a:gd name="connsiteX40" fmla="*/ 3283646 w 3607783"/>
                          <a:gd name="connsiteY40" fmla="*/ 3234603 h 3347910"/>
                          <a:gd name="connsiteX41" fmla="*/ 1211990 w 3607783"/>
                          <a:gd name="connsiteY41" fmla="*/ 3280264 h 3347910"/>
                          <a:gd name="connsiteX42" fmla="*/ 1164074 w 3607783"/>
                          <a:gd name="connsiteY42" fmla="*/ 3280828 h 3347910"/>
                          <a:gd name="connsiteX43" fmla="*/ 730012 w 3607783"/>
                          <a:gd name="connsiteY43" fmla="*/ 2939216 h 3347910"/>
                          <a:gd name="connsiteX44" fmla="*/ 295951 w 3607783"/>
                          <a:gd name="connsiteY44" fmla="*/ 2597041 h 3347910"/>
                          <a:gd name="connsiteX45" fmla="*/ 292005 w 3607783"/>
                          <a:gd name="connsiteY45" fmla="*/ 2523194 h 3347910"/>
                          <a:gd name="connsiteX46" fmla="*/ 276221 w 3607783"/>
                          <a:gd name="connsiteY46" fmla="*/ 1879993 h 3347910"/>
                          <a:gd name="connsiteX47" fmla="*/ 264383 w 3607783"/>
                          <a:gd name="connsiteY47" fmla="*/ 1310640 h 3347910"/>
                          <a:gd name="connsiteX48" fmla="*/ 379945 w 3607783"/>
                          <a:gd name="connsiteY48" fmla="*/ 963955 h 3347910"/>
                          <a:gd name="connsiteX49" fmla="*/ 555260 w 3607783"/>
                          <a:gd name="connsiteY49" fmla="*/ 443645 h 3347910"/>
                          <a:gd name="connsiteX50" fmla="*/ 615578 w 3607783"/>
                          <a:gd name="connsiteY50" fmla="*/ 270020 h 3347910"/>
                          <a:gd name="connsiteX51" fmla="*/ 584010 w 3607783"/>
                          <a:gd name="connsiteY51" fmla="*/ 178134 h 3347910"/>
                          <a:gd name="connsiteX52" fmla="*/ 554133 w 3607783"/>
                          <a:gd name="connsiteY52" fmla="*/ 67646 h 3347910"/>
                          <a:gd name="connsiteX53" fmla="*/ 1519215 w 3607783"/>
                          <a:gd name="connsiteY53" fmla="*/ 99214 h 3347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3607783" h="3347910">
                            <a:moveTo>
                              <a:pt x="497198" y="32132"/>
                            </a:moveTo>
                            <a:cubicBezTo>
                              <a:pt x="490997" y="50171"/>
                              <a:pt x="376562" y="369798"/>
                              <a:pt x="242962" y="742414"/>
                            </a:cubicBezTo>
                            <a:cubicBezTo>
                              <a:pt x="55244" y="1265543"/>
                              <a:pt x="0" y="1426202"/>
                              <a:pt x="0" y="1446496"/>
                            </a:cubicBezTo>
                            <a:cubicBezTo>
                              <a:pt x="0" y="1469044"/>
                              <a:pt x="1127" y="1471863"/>
                              <a:pt x="10147" y="1468481"/>
                            </a:cubicBezTo>
                            <a:cubicBezTo>
                              <a:pt x="47352" y="1453824"/>
                              <a:pt x="192227" y="1403653"/>
                              <a:pt x="197301" y="1403653"/>
                            </a:cubicBezTo>
                            <a:cubicBezTo>
                              <a:pt x="200683" y="1403653"/>
                              <a:pt x="202938" y="1430712"/>
                              <a:pt x="202938" y="1478064"/>
                            </a:cubicBezTo>
                            <a:cubicBezTo>
                              <a:pt x="202938" y="1519215"/>
                              <a:pt x="208011" y="1773451"/>
                              <a:pt x="214212" y="2043471"/>
                            </a:cubicBezTo>
                            <a:cubicBezTo>
                              <a:pt x="220413" y="2312928"/>
                              <a:pt x="225486" y="2554762"/>
                              <a:pt x="225486" y="2580129"/>
                            </a:cubicBezTo>
                            <a:lnTo>
                              <a:pt x="225486" y="2626354"/>
                            </a:lnTo>
                            <a:lnTo>
                              <a:pt x="421660" y="2780812"/>
                            </a:lnTo>
                            <a:cubicBezTo>
                              <a:pt x="529329" y="2865369"/>
                              <a:pt x="735650" y="3027720"/>
                              <a:pt x="879961" y="3141590"/>
                            </a:cubicBezTo>
                            <a:lnTo>
                              <a:pt x="1142653" y="3347910"/>
                            </a:lnTo>
                            <a:lnTo>
                              <a:pt x="2246973" y="3325362"/>
                            </a:lnTo>
                            <a:cubicBezTo>
                              <a:pt x="2854095" y="3312960"/>
                              <a:pt x="3351856" y="3302249"/>
                              <a:pt x="3351856" y="3301686"/>
                            </a:cubicBezTo>
                            <a:cubicBezTo>
                              <a:pt x="3352420" y="3301122"/>
                              <a:pt x="3355802" y="3024337"/>
                              <a:pt x="3359748" y="2686108"/>
                            </a:cubicBezTo>
                            <a:cubicBezTo>
                              <a:pt x="3363130" y="2347878"/>
                              <a:pt x="3367076" y="2060946"/>
                              <a:pt x="3368768" y="2047417"/>
                            </a:cubicBezTo>
                            <a:lnTo>
                              <a:pt x="3371586" y="2023741"/>
                            </a:lnTo>
                            <a:lnTo>
                              <a:pt x="3421193" y="2023741"/>
                            </a:lnTo>
                            <a:cubicBezTo>
                              <a:pt x="3448252" y="2023741"/>
                              <a:pt x="3501805" y="2022050"/>
                              <a:pt x="3539010" y="2019795"/>
                            </a:cubicBezTo>
                            <a:lnTo>
                              <a:pt x="3607783" y="2016413"/>
                            </a:lnTo>
                            <a:lnTo>
                              <a:pt x="3607783" y="1997810"/>
                            </a:lnTo>
                            <a:cubicBezTo>
                              <a:pt x="3607783" y="1985972"/>
                              <a:pt x="3565505" y="1887886"/>
                              <a:pt x="3484329" y="1712570"/>
                            </a:cubicBezTo>
                            <a:cubicBezTo>
                              <a:pt x="3347910" y="1417183"/>
                              <a:pt x="3196834" y="1090791"/>
                              <a:pt x="2955564" y="569353"/>
                            </a:cubicBezTo>
                            <a:cubicBezTo>
                              <a:pt x="2867060" y="378817"/>
                              <a:pt x="2779684" y="189409"/>
                              <a:pt x="2761082" y="148257"/>
                            </a:cubicBezTo>
                            <a:lnTo>
                              <a:pt x="2727259" y="73847"/>
                            </a:lnTo>
                            <a:lnTo>
                              <a:pt x="2692308" y="71028"/>
                            </a:lnTo>
                            <a:cubicBezTo>
                              <a:pt x="2673706" y="69337"/>
                              <a:pt x="2527139" y="64264"/>
                              <a:pt x="2367608" y="59190"/>
                            </a:cubicBezTo>
                            <a:cubicBezTo>
                              <a:pt x="2208076" y="54117"/>
                              <a:pt x="1726099" y="38896"/>
                              <a:pt x="1296547" y="25367"/>
                            </a:cubicBezTo>
                            <a:cubicBezTo>
                              <a:pt x="866995" y="11274"/>
                              <a:pt x="514109" y="0"/>
                              <a:pt x="511854" y="0"/>
                            </a:cubicBezTo>
                            <a:cubicBezTo>
                              <a:pt x="510163" y="0"/>
                              <a:pt x="503399" y="14657"/>
                              <a:pt x="497198" y="32132"/>
                            </a:cubicBezTo>
                            <a:close/>
                            <a:moveTo>
                              <a:pt x="1519215" y="99214"/>
                            </a:moveTo>
                            <a:cubicBezTo>
                              <a:pt x="2049672" y="116126"/>
                              <a:pt x="2527703" y="131910"/>
                              <a:pt x="2581820" y="133601"/>
                            </a:cubicBezTo>
                            <a:lnTo>
                              <a:pt x="2681034" y="136983"/>
                            </a:lnTo>
                            <a:lnTo>
                              <a:pt x="2709783" y="199556"/>
                            </a:lnTo>
                            <a:cubicBezTo>
                              <a:pt x="2725568" y="233942"/>
                              <a:pt x="2883972" y="576682"/>
                              <a:pt x="3062670" y="961136"/>
                            </a:cubicBezTo>
                            <a:cubicBezTo>
                              <a:pt x="3240804" y="1345591"/>
                              <a:pt x="3417247" y="1726099"/>
                              <a:pt x="3454452" y="1806710"/>
                            </a:cubicBezTo>
                            <a:lnTo>
                              <a:pt x="3522098" y="1953277"/>
                            </a:lnTo>
                            <a:lnTo>
                              <a:pt x="3414429" y="1957786"/>
                            </a:lnTo>
                            <a:cubicBezTo>
                              <a:pt x="3355238" y="1960041"/>
                              <a:pt x="3306195" y="1962860"/>
                              <a:pt x="3305631" y="1963423"/>
                            </a:cubicBezTo>
                            <a:cubicBezTo>
                              <a:pt x="3304504" y="1963987"/>
                              <a:pt x="3299994" y="2249791"/>
                              <a:pt x="3295485" y="2598168"/>
                            </a:cubicBezTo>
                            <a:cubicBezTo>
                              <a:pt x="3290975" y="2945981"/>
                              <a:pt x="3285901" y="3232349"/>
                              <a:pt x="3283646" y="3234603"/>
                            </a:cubicBezTo>
                            <a:cubicBezTo>
                              <a:pt x="3280828" y="3237986"/>
                              <a:pt x="1391815" y="3279137"/>
                              <a:pt x="1211990" y="3280264"/>
                            </a:cubicBezTo>
                            <a:lnTo>
                              <a:pt x="1164074" y="3280828"/>
                            </a:lnTo>
                            <a:lnTo>
                              <a:pt x="730012" y="2939216"/>
                            </a:lnTo>
                            <a:lnTo>
                              <a:pt x="295951" y="2597041"/>
                            </a:lnTo>
                            <a:lnTo>
                              <a:pt x="292005" y="2523194"/>
                            </a:lnTo>
                            <a:cubicBezTo>
                              <a:pt x="289750" y="2482606"/>
                              <a:pt x="282422" y="2192856"/>
                              <a:pt x="276221" y="1879993"/>
                            </a:cubicBezTo>
                            <a:lnTo>
                              <a:pt x="264383" y="1310640"/>
                            </a:lnTo>
                            <a:lnTo>
                              <a:pt x="379945" y="963955"/>
                            </a:lnTo>
                            <a:cubicBezTo>
                              <a:pt x="443081" y="773419"/>
                              <a:pt x="522001" y="538913"/>
                              <a:pt x="555260" y="443645"/>
                            </a:cubicBezTo>
                            <a:lnTo>
                              <a:pt x="615578" y="270020"/>
                            </a:lnTo>
                            <a:lnTo>
                              <a:pt x="584010" y="178134"/>
                            </a:lnTo>
                            <a:cubicBezTo>
                              <a:pt x="556952" y="99214"/>
                              <a:pt x="547932" y="67646"/>
                              <a:pt x="554133" y="67646"/>
                            </a:cubicBezTo>
                            <a:cubicBezTo>
                              <a:pt x="554697" y="67646"/>
                              <a:pt x="989322" y="81739"/>
                              <a:pt x="1519215" y="99214"/>
                            </a:cubicBez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19050" cap="flat">
                        <a:solidFill>
                          <a:schemeClr val="tx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" name="Freihandform: Form 62">
                        <a:extLst>
                          <a:ext uri="{FF2B5EF4-FFF2-40B4-BE49-F238E27FC236}">
                            <a16:creationId xmlns:a16="http://schemas.microsoft.com/office/drawing/2014/main" id="{B5B0064B-A1A4-BB67-7413-7B47C97F756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412808" y="3315403"/>
                        <a:ext cx="769419" cy="1220732"/>
                      </a:xfrm>
                      <a:custGeom>
                        <a:avLst/>
                        <a:gdLst>
                          <a:gd name="connsiteX0" fmla="*/ 0 w 381000"/>
                          <a:gd name="connsiteY0" fmla="*/ 369094 h 1066800"/>
                          <a:gd name="connsiteX1" fmla="*/ 150019 w 381000"/>
                          <a:gd name="connsiteY1" fmla="*/ 0 h 1066800"/>
                          <a:gd name="connsiteX2" fmla="*/ 381000 w 381000"/>
                          <a:gd name="connsiteY2" fmla="*/ 550069 h 1066800"/>
                          <a:gd name="connsiteX3" fmla="*/ 381000 w 381000"/>
                          <a:gd name="connsiteY3" fmla="*/ 1066800 h 1066800"/>
                          <a:gd name="connsiteX4" fmla="*/ 16669 w 381000"/>
                          <a:gd name="connsiteY4" fmla="*/ 833437 h 1066800"/>
                          <a:gd name="connsiteX5" fmla="*/ 0 w 381000"/>
                          <a:gd name="connsiteY5" fmla="*/ 369094 h 1066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81000" h="1066800">
                            <a:moveTo>
                              <a:pt x="0" y="369094"/>
                            </a:moveTo>
                            <a:lnTo>
                              <a:pt x="150019" y="0"/>
                            </a:lnTo>
                            <a:lnTo>
                              <a:pt x="381000" y="550069"/>
                            </a:lnTo>
                            <a:lnTo>
                              <a:pt x="381000" y="1066800"/>
                            </a:lnTo>
                            <a:lnTo>
                              <a:pt x="16669" y="833437"/>
                            </a:lnTo>
                            <a:lnTo>
                              <a:pt x="0" y="36909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64" name="Gruppieren 63">
                        <a:extLst>
                          <a:ext uri="{FF2B5EF4-FFF2-40B4-BE49-F238E27FC236}">
                            <a16:creationId xmlns:a16="http://schemas.microsoft.com/office/drawing/2014/main" id="{1F394A1F-C067-F654-F30A-BE154D2AC1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9036" y="3322412"/>
                        <a:ext cx="1947051" cy="588201"/>
                        <a:chOff x="8364915" y="3815016"/>
                        <a:chExt cx="897300" cy="528571"/>
                      </a:xfrm>
                    </p:grpSpPr>
                    <p:sp>
                      <p:nvSpPr>
                        <p:cNvPr id="89" name="Freihandform: Form 88">
                          <a:extLst>
                            <a:ext uri="{FF2B5EF4-FFF2-40B4-BE49-F238E27FC236}">
                              <a16:creationId xmlns:a16="http://schemas.microsoft.com/office/drawing/2014/main" id="{9DB7E3AB-B62D-BC59-D0A9-6610AFAEBEB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64915" y="3815016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0" name="Freihandform: Form 89">
                          <a:extLst>
                            <a:ext uri="{FF2B5EF4-FFF2-40B4-BE49-F238E27FC236}">
                              <a16:creationId xmlns:a16="http://schemas.microsoft.com/office/drawing/2014/main" id="{FCD7A191-B4AE-6247-A244-5BB3E88A1C8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764049" y="3815016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1" name="Freihandform: Form 90">
                          <a:extLst>
                            <a:ext uri="{FF2B5EF4-FFF2-40B4-BE49-F238E27FC236}">
                              <a16:creationId xmlns:a16="http://schemas.microsoft.com/office/drawing/2014/main" id="{079980DD-277C-6EBC-66D2-F01C1DE35AA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512535" y="4117607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2" name="Freihandform: Form 91">
                          <a:extLst>
                            <a:ext uri="{FF2B5EF4-FFF2-40B4-BE49-F238E27FC236}">
                              <a16:creationId xmlns:a16="http://schemas.microsoft.com/office/drawing/2014/main" id="{F8D906E3-1A43-72F7-E1B1-3991651E220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911668" y="4117607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pic>
                    <p:nvPicPr>
                      <p:cNvPr id="65" name="Grafik 64">
                        <a:extLst>
                          <a:ext uri="{FF2B5EF4-FFF2-40B4-BE49-F238E27FC236}">
                            <a16:creationId xmlns:a16="http://schemas.microsoft.com/office/drawing/2014/main" id="{CD7534BD-C143-9833-5CD1-99BCA50FAC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428018" y="4096371"/>
                        <a:ext cx="277293" cy="36210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" name="Grafik 65">
                        <a:extLst>
                          <a:ext uri="{FF2B5EF4-FFF2-40B4-BE49-F238E27FC236}">
                            <a16:creationId xmlns:a16="http://schemas.microsoft.com/office/drawing/2014/main" id="{EA06F566-03F4-5DE0-7205-7435929F27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936881" y="4144813"/>
                        <a:ext cx="335159" cy="291778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7" name="Gerader Verbinder 66">
                        <a:extLst>
                          <a:ext uri="{FF2B5EF4-FFF2-40B4-BE49-F238E27FC236}">
                            <a16:creationId xmlns:a16="http://schemas.microsoft.com/office/drawing/2014/main" id="{CA64AE2D-B58E-AA4D-6C77-7869CC738F44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 flipH="1" flipV="1">
                        <a:off x="5701738" y="4277423"/>
                        <a:ext cx="292833" cy="5260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9525" cap="flat" cmpd="sng" algn="ctr">
                        <a:solidFill>
                          <a:srgbClr val="FF33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8" name="Gerade Verbindung mit Pfeil 67">
                        <a:extLst>
                          <a:ext uri="{FF2B5EF4-FFF2-40B4-BE49-F238E27FC236}">
                            <a16:creationId xmlns:a16="http://schemas.microsoft.com/office/drawing/2014/main" id="{F6DA5F0D-1C61-04D7-CA59-A09CCE207AB8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5738081" y="4233615"/>
                        <a:ext cx="221832" cy="5278"/>
                      </a:xfrm>
                      <a:prstGeom prst="straightConnector1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grpSp>
                    <p:nvGrpSpPr>
                      <p:cNvPr id="69" name="Gruppieren 68">
                        <a:extLst>
                          <a:ext uri="{FF2B5EF4-FFF2-40B4-BE49-F238E27FC236}">
                            <a16:creationId xmlns:a16="http://schemas.microsoft.com/office/drawing/2014/main" id="{16DD5E3D-B209-4C2F-3927-CF130B0DA79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05955" y="3230128"/>
                        <a:ext cx="1694579" cy="1457785"/>
                        <a:chOff x="7922148" y="3230128"/>
                        <a:chExt cx="1694579" cy="1457785"/>
                      </a:xfrm>
                    </p:grpSpPr>
                    <p:pic>
                      <p:nvPicPr>
                        <p:cNvPr id="71" name="Grafik 70" descr="Ein Bild, das Handkarren, Projektor enthält.&#10;&#10;Automatisch generierte Beschreibung">
                          <a:extLst>
                            <a:ext uri="{FF2B5EF4-FFF2-40B4-BE49-F238E27FC236}">
                              <a16:creationId xmlns:a16="http://schemas.microsoft.com/office/drawing/2014/main" id="{68BE34F8-0DB2-45E3-10F9-A187AF6DF42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4527" b="33870"/>
                        <a:stretch/>
                      </p:blipFill>
                      <p:spPr>
                        <a:xfrm flipH="1">
                          <a:off x="8418100" y="3305763"/>
                          <a:ext cx="670609" cy="27675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7" name="Grafik 76">
                          <a:extLst>
                            <a:ext uri="{FF2B5EF4-FFF2-40B4-BE49-F238E27FC236}">
                              <a16:creationId xmlns:a16="http://schemas.microsoft.com/office/drawing/2014/main" id="{6649F9E6-2501-5D0E-B6F3-4081B0F0036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137984" y="4297915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8" name="Grafik 77">
                          <a:extLst>
                            <a:ext uri="{FF2B5EF4-FFF2-40B4-BE49-F238E27FC236}">
                              <a16:creationId xmlns:a16="http://schemas.microsoft.com/office/drawing/2014/main" id="{DF7B60C2-4BDA-A83D-04D6-80D332CF36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220354" y="4065622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0" name="Grafik 79">
                          <a:extLst>
                            <a:ext uri="{FF2B5EF4-FFF2-40B4-BE49-F238E27FC236}">
                              <a16:creationId xmlns:a16="http://schemas.microsoft.com/office/drawing/2014/main" id="{3E0C591C-88D8-4945-3947-414A74210F1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326951" y="3850024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2" name="Grafik 81">
                          <a:extLst>
                            <a:ext uri="{FF2B5EF4-FFF2-40B4-BE49-F238E27FC236}">
                              <a16:creationId xmlns:a16="http://schemas.microsoft.com/office/drawing/2014/main" id="{5452A0FD-D566-17D2-DFF8-FB6894AC24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569215" y="4297915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3" name="Grafik 82">
                          <a:extLst>
                            <a:ext uri="{FF2B5EF4-FFF2-40B4-BE49-F238E27FC236}">
                              <a16:creationId xmlns:a16="http://schemas.microsoft.com/office/drawing/2014/main" id="{E9721EA4-5582-EDB8-A928-B7760BDB970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651585" y="4065622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4" name="Grafik 83">
                          <a:extLst>
                            <a:ext uri="{FF2B5EF4-FFF2-40B4-BE49-F238E27FC236}">
                              <a16:creationId xmlns:a16="http://schemas.microsoft.com/office/drawing/2014/main" id="{ECEA8C0C-8910-5793-036D-89704500EE7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758182" y="3850024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5" name="Grafik 84" descr="Ein Bild, das Handkarren, Projektor enthält.&#10;&#10;Automatisch generierte Beschreibung">
                          <a:extLst>
                            <a:ext uri="{FF2B5EF4-FFF2-40B4-BE49-F238E27FC236}">
                              <a16:creationId xmlns:a16="http://schemas.microsoft.com/office/drawing/2014/main" id="{3A268024-DC3A-829B-3521-AF37DC3657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4527" b="33870"/>
                        <a:stretch/>
                      </p:blipFill>
                      <p:spPr>
                        <a:xfrm flipH="1">
                          <a:off x="8418100" y="3577954"/>
                          <a:ext cx="670609" cy="276756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86" name="Gruppieren 85">
                          <a:extLst>
                            <a:ext uri="{FF2B5EF4-FFF2-40B4-BE49-F238E27FC236}">
                              <a16:creationId xmlns:a16="http://schemas.microsoft.com/office/drawing/2014/main" id="{D5EA0BD1-EA82-7BEF-FB86-EB8A7ECD16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922148" y="3230128"/>
                          <a:ext cx="1694579" cy="1457785"/>
                          <a:chOff x="9906000" y="1688388"/>
                          <a:chExt cx="3011703" cy="1984036"/>
                        </a:xfrm>
                      </p:grpSpPr>
                      <p:pic>
                        <p:nvPicPr>
                          <p:cNvPr id="87" name="Grafik 86">
                            <a:extLst>
                              <a:ext uri="{FF2B5EF4-FFF2-40B4-BE49-F238E27FC236}">
                                <a16:creationId xmlns:a16="http://schemas.microsoft.com/office/drawing/2014/main" id="{85572A2F-C7CE-C196-55BA-1A0D879E4CF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rcRect l="-1" t="16508" r="49149" b="27515"/>
                          <a:stretch/>
                        </p:blipFill>
                        <p:spPr>
                          <a:xfrm>
                            <a:off x="9906000" y="1688388"/>
                            <a:ext cx="2828822" cy="1968695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88" name="Rechteck 87">
                            <a:extLst>
                              <a:ext uri="{FF2B5EF4-FFF2-40B4-BE49-F238E27FC236}">
                                <a16:creationId xmlns:a16="http://schemas.microsoft.com/office/drawing/2014/main" id="{18EDBA42-2DBF-04F0-C576-90E355058FC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2409634" y="2705215"/>
                            <a:ext cx="508069" cy="967209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95000"/>
                            </a:schemeClr>
                          </a:solidFill>
                          <a:ln w="12700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5" name="Gerader Verbinder 124">
                      <a:extLst>
                        <a:ext uri="{FF2B5EF4-FFF2-40B4-BE49-F238E27FC236}">
                          <a16:creationId xmlns:a16="http://schemas.microsoft.com/office/drawing/2014/main" id="{93F5B9E1-4C40-4EF1-8006-6533E6B212D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201142" y="4439983"/>
                      <a:ext cx="0" cy="668743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sp>
                <p:nvSpPr>
                  <p:cNvPr id="111" name="Textfeld 110">
                    <a:extLst>
                      <a:ext uri="{FF2B5EF4-FFF2-40B4-BE49-F238E27FC236}">
                        <a16:creationId xmlns:a16="http://schemas.microsoft.com/office/drawing/2014/main" id="{35484428-CE77-0C01-AF82-31966832694C}"/>
                      </a:ext>
                    </a:extLst>
                  </p:cNvPr>
                  <p:cNvSpPr txBox="1"/>
                  <p:nvPr/>
                </p:nvSpPr>
                <p:spPr>
                  <a:xfrm>
                    <a:off x="911576" y="4532832"/>
                    <a:ext cx="1314962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dirty="0"/>
                      <a:t>„</a:t>
                    </a:r>
                    <a:r>
                      <a:rPr lang="de-DE" sz="1400" dirty="0" err="1"/>
                      <a:t>ProSumer</a:t>
                    </a:r>
                    <a:r>
                      <a:rPr lang="de-DE" sz="1400" dirty="0"/>
                      <a:t>“</a:t>
                    </a:r>
                    <a:br>
                      <a:rPr lang="de-DE" sz="1400" dirty="0"/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Wohn-/</a:t>
                    </a:r>
                    <a:r>
                      <a:rPr lang="de-DE" sz="1400" dirty="0" err="1">
                        <a:solidFill>
                          <a:srgbClr val="3333FF"/>
                        </a:solidFill>
                      </a:rPr>
                      <a:t>öffentl</a:t>
                    </a:r>
                    <a:r>
                      <a:rPr lang="de-DE" sz="1400" dirty="0">
                        <a:solidFill>
                          <a:srgbClr val="3333FF"/>
                        </a:solidFill>
                      </a:rPr>
                      <a:t>.</a:t>
                    </a:r>
                    <a:br>
                      <a:rPr lang="de-DE" sz="1400" dirty="0">
                        <a:solidFill>
                          <a:srgbClr val="3333FF"/>
                        </a:solidFill>
                      </a:rPr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Gebäude,</a:t>
                    </a:r>
                    <a:br>
                      <a:rPr lang="de-DE" sz="1400" dirty="0">
                        <a:solidFill>
                          <a:srgbClr val="3333FF"/>
                        </a:solidFill>
                      </a:rPr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Betriebe/</a:t>
                    </a:r>
                    <a:br>
                      <a:rPr lang="de-DE" sz="1400" dirty="0">
                        <a:solidFill>
                          <a:srgbClr val="3333FF"/>
                        </a:solidFill>
                      </a:rPr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Firmen</a:t>
                    </a:r>
                    <a:br>
                      <a:rPr lang="de-DE" sz="1400" dirty="0"/>
                    </a:br>
                    <a:endParaRPr lang="de-DE" sz="1400" dirty="0"/>
                  </a:p>
                </p:txBody>
              </p:sp>
            </p:grpSp>
          </p:grp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2BFEA14-CADF-2864-FB43-A2B381196C3B}"/>
                </a:ext>
              </a:extLst>
            </p:cNvPr>
            <p:cNvSpPr txBox="1"/>
            <p:nvPr/>
          </p:nvSpPr>
          <p:spPr>
            <a:xfrm>
              <a:off x="4552881" y="4057413"/>
              <a:ext cx="3125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Verteilernetze </a:t>
              </a:r>
              <a:r>
                <a:rPr lang="de-DE" sz="1200" dirty="0"/>
                <a:t>(110 kV/20 kV/Ortsnetz)</a:t>
              </a: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504D4D3F-24BA-A681-0D79-5824338D1AC2}"/>
              </a:ext>
            </a:extLst>
          </p:cNvPr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nergetische Dorf-/Stadtgemeinschaft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EAD59D-FE7E-3700-3C21-266C535CEF83}"/>
              </a:ext>
            </a:extLst>
          </p:cNvPr>
          <p:cNvGrpSpPr/>
          <p:nvPr/>
        </p:nvGrpSpPr>
        <p:grpSpPr>
          <a:xfrm>
            <a:off x="5151279" y="4839291"/>
            <a:ext cx="1009448" cy="536687"/>
            <a:chOff x="4096312" y="5002828"/>
            <a:chExt cx="1009448" cy="53668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A8ED06D-065A-52D3-F17F-6D0713231AB7}"/>
                </a:ext>
              </a:extLst>
            </p:cNvPr>
            <p:cNvSpPr txBox="1"/>
            <p:nvPr/>
          </p:nvSpPr>
          <p:spPr>
            <a:xfrm>
              <a:off x="4096312" y="5002828"/>
              <a:ext cx="100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Solar-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 err="1">
                  <a:solidFill>
                    <a:srgbClr val="3333FF"/>
                  </a:solidFill>
                </a:rPr>
                <a:t>Thermie</a:t>
              </a:r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FD3D1672-F488-2482-E2D1-1C20B18DEFAA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3DA4FB52-B70A-4E18-A3AD-600F3BB73DC8}"/>
              </a:ext>
            </a:extLst>
          </p:cNvPr>
          <p:cNvSpPr txBox="1"/>
          <p:nvPr/>
        </p:nvSpPr>
        <p:spPr>
          <a:xfrm>
            <a:off x="8107729" y="5262094"/>
            <a:ext cx="49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MH</a:t>
            </a:r>
            <a:br>
              <a:rPr lang="de-DE" sz="1400" dirty="0"/>
            </a:br>
            <a:r>
              <a:rPr lang="de-DE" sz="1400" dirty="0"/>
              <a:t>KW</a:t>
            </a: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8F631E7B-EF25-89B3-1C33-B6F60B4945AC}"/>
              </a:ext>
            </a:extLst>
          </p:cNvPr>
          <p:cNvGrpSpPr/>
          <p:nvPr/>
        </p:nvGrpSpPr>
        <p:grpSpPr>
          <a:xfrm>
            <a:off x="8555433" y="1633259"/>
            <a:ext cx="1433459" cy="4552789"/>
            <a:chOff x="8555433" y="1633259"/>
            <a:chExt cx="1433459" cy="4552789"/>
          </a:xfrm>
        </p:grpSpPr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E9670FA1-B359-34E9-185C-8E5E34B5D3B7}"/>
                </a:ext>
              </a:extLst>
            </p:cNvPr>
            <p:cNvCxnSpPr/>
            <p:nvPr/>
          </p:nvCxnSpPr>
          <p:spPr bwMode="auto">
            <a:xfrm>
              <a:off x="9577484" y="5262816"/>
              <a:ext cx="0" cy="923232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8957C1A5-BA1C-EB15-029D-5AE3DEAC29EA}"/>
                </a:ext>
              </a:extLst>
            </p:cNvPr>
            <p:cNvSpPr txBox="1"/>
            <p:nvPr/>
          </p:nvSpPr>
          <p:spPr>
            <a:xfrm>
              <a:off x="9167833" y="4787677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Wärme-</a:t>
              </a:r>
              <a:br>
                <a:rPr lang="de-DE" sz="1400" dirty="0"/>
              </a:br>
              <a:r>
                <a:rPr lang="de-DE" sz="1400" dirty="0"/>
                <a:t>netz</a:t>
              </a:r>
            </a:p>
          </p:txBody>
        </p:sp>
        <p:cxnSp>
          <p:nvCxnSpPr>
            <p:cNvPr id="130" name="Gerader Verbinder 129">
              <a:extLst>
                <a:ext uri="{FF2B5EF4-FFF2-40B4-BE49-F238E27FC236}">
                  <a16:creationId xmlns:a16="http://schemas.microsoft.com/office/drawing/2014/main" id="{651D8F47-845A-42FD-0CE7-9EF77B9F11EB}"/>
                </a:ext>
              </a:extLst>
            </p:cNvPr>
            <p:cNvCxnSpPr/>
            <p:nvPr/>
          </p:nvCxnSpPr>
          <p:spPr bwMode="auto">
            <a:xfrm>
              <a:off x="8555433" y="1633259"/>
              <a:ext cx="21700" cy="4372254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Gerade Verbindung mit Pfeil 143">
              <a:extLst>
                <a:ext uri="{FF2B5EF4-FFF2-40B4-BE49-F238E27FC236}">
                  <a16:creationId xmlns:a16="http://schemas.microsoft.com/office/drawing/2014/main" id="{66CA0556-5FA5-EA81-9661-D4B89829B75B}"/>
                </a:ext>
              </a:extLst>
            </p:cNvPr>
            <p:cNvCxnSpPr/>
            <p:nvPr/>
          </p:nvCxnSpPr>
          <p:spPr bwMode="auto">
            <a:xfrm>
              <a:off x="8577133" y="5791919"/>
              <a:ext cx="1000351" cy="20476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EC1A6A11-7849-65C1-B041-365454FB58D6}"/>
              </a:ext>
            </a:extLst>
          </p:cNvPr>
          <p:cNvGrpSpPr/>
          <p:nvPr/>
        </p:nvGrpSpPr>
        <p:grpSpPr>
          <a:xfrm>
            <a:off x="5109476" y="4386915"/>
            <a:ext cx="715260" cy="510707"/>
            <a:chOff x="5109476" y="4386915"/>
            <a:chExt cx="715260" cy="510707"/>
          </a:xfrm>
        </p:grpSpPr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BC752EDE-BC14-B76F-28FA-7E69FE0DDBE9}"/>
                </a:ext>
              </a:extLst>
            </p:cNvPr>
            <p:cNvCxnSpPr/>
            <p:nvPr/>
          </p:nvCxnSpPr>
          <p:spPr bwMode="auto">
            <a:xfrm>
              <a:off x="5117202" y="4386915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" name="Textfeld 123">
              <a:extLst>
                <a:ext uri="{FF2B5EF4-FFF2-40B4-BE49-F238E27FC236}">
                  <a16:creationId xmlns:a16="http://schemas.microsoft.com/office/drawing/2014/main" id="{AE14A06B-E6FA-4FB0-B6A3-AF739A0EA702}"/>
                </a:ext>
              </a:extLst>
            </p:cNvPr>
            <p:cNvSpPr txBox="1"/>
            <p:nvPr/>
          </p:nvSpPr>
          <p:spPr>
            <a:xfrm>
              <a:off x="5109476" y="4589845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WPPE</a:t>
              </a:r>
            </a:p>
          </p:txBody>
        </p: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92C124D1-84F1-CB67-EA28-F076B5A6F520}"/>
              </a:ext>
            </a:extLst>
          </p:cNvPr>
          <p:cNvGrpSpPr/>
          <p:nvPr/>
        </p:nvGrpSpPr>
        <p:grpSpPr>
          <a:xfrm>
            <a:off x="4689565" y="4373278"/>
            <a:ext cx="494046" cy="1038562"/>
            <a:chOff x="-621935" y="3108195"/>
            <a:chExt cx="494046" cy="1038562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B048AF8-5955-11E6-C4AB-7E117044D813}"/>
                </a:ext>
              </a:extLst>
            </p:cNvPr>
            <p:cNvGrpSpPr/>
            <p:nvPr/>
          </p:nvGrpSpPr>
          <p:grpSpPr>
            <a:xfrm>
              <a:off x="-621935" y="3623537"/>
              <a:ext cx="494046" cy="523220"/>
              <a:chOff x="-621935" y="3609282"/>
              <a:chExt cx="494046" cy="523220"/>
            </a:xfrm>
          </p:grpSpPr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6B6B93FD-4CA2-2795-DCB4-ED89E87E45B2}"/>
                  </a:ext>
                </a:extLst>
              </p:cNvPr>
              <p:cNvSpPr/>
              <p:nvPr/>
            </p:nvSpPr>
            <p:spPr bwMode="auto">
              <a:xfrm>
                <a:off x="-556847" y="3659001"/>
                <a:ext cx="354441" cy="41452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9" name="Textfeld 128">
                <a:extLst>
                  <a:ext uri="{FF2B5EF4-FFF2-40B4-BE49-F238E27FC236}">
                    <a16:creationId xmlns:a16="http://schemas.microsoft.com/office/drawing/2014/main" id="{E373FFFB-8B24-0F0A-D9CC-76B29ACE13E5}"/>
                  </a:ext>
                </a:extLst>
              </p:cNvPr>
              <p:cNvSpPr txBox="1"/>
              <p:nvPr/>
            </p:nvSpPr>
            <p:spPr>
              <a:xfrm>
                <a:off x="-621935" y="3609282"/>
                <a:ext cx="494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BH-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KW</a:t>
                </a:r>
              </a:p>
            </p:txBody>
          </p:sp>
        </p:grp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1865C22A-4E2D-708E-1420-E8B54933F08B}"/>
                </a:ext>
              </a:extLst>
            </p:cNvPr>
            <p:cNvCxnSpPr/>
            <p:nvPr/>
          </p:nvCxnSpPr>
          <p:spPr bwMode="auto">
            <a:xfrm>
              <a:off x="-556846" y="3256727"/>
              <a:ext cx="0" cy="37271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" name="Gerader Verbinder 133">
              <a:extLst>
                <a:ext uri="{FF2B5EF4-FFF2-40B4-BE49-F238E27FC236}">
                  <a16:creationId xmlns:a16="http://schemas.microsoft.com/office/drawing/2014/main" id="{C16F48A9-5F95-092C-A5A7-3A03CA442341}"/>
                </a:ext>
              </a:extLst>
            </p:cNvPr>
            <p:cNvCxnSpPr/>
            <p:nvPr/>
          </p:nvCxnSpPr>
          <p:spPr bwMode="auto">
            <a:xfrm>
              <a:off x="-384037" y="3108195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3" name="Gruppieren 202">
            <a:extLst>
              <a:ext uri="{FF2B5EF4-FFF2-40B4-BE49-F238E27FC236}">
                <a16:creationId xmlns:a16="http://schemas.microsoft.com/office/drawing/2014/main" id="{48992209-0CC0-53FF-45A5-9C1568AE4FF9}"/>
              </a:ext>
            </a:extLst>
          </p:cNvPr>
          <p:cNvGrpSpPr/>
          <p:nvPr/>
        </p:nvGrpSpPr>
        <p:grpSpPr>
          <a:xfrm>
            <a:off x="1524351" y="998296"/>
            <a:ext cx="7001798" cy="1795672"/>
            <a:chOff x="1524351" y="998296"/>
            <a:chExt cx="7001798" cy="1795672"/>
          </a:xfrm>
        </p:grpSpPr>
        <p:grpSp>
          <p:nvGrpSpPr>
            <p:cNvPr id="173" name="Gruppieren 172">
              <a:extLst>
                <a:ext uri="{FF2B5EF4-FFF2-40B4-BE49-F238E27FC236}">
                  <a16:creationId xmlns:a16="http://schemas.microsoft.com/office/drawing/2014/main" id="{0D38EB57-4943-DCCE-DDDC-7D108E0F3A02}"/>
                </a:ext>
              </a:extLst>
            </p:cNvPr>
            <p:cNvGrpSpPr/>
            <p:nvPr/>
          </p:nvGrpSpPr>
          <p:grpSpPr>
            <a:xfrm>
              <a:off x="1524351" y="1080582"/>
              <a:ext cx="7001798" cy="1713386"/>
              <a:chOff x="1524351" y="1080582"/>
              <a:chExt cx="7001798" cy="1713386"/>
            </a:xfrm>
          </p:grpSpPr>
          <p:grpSp>
            <p:nvGrpSpPr>
              <p:cNvPr id="104" name="Gruppieren 103">
                <a:extLst>
                  <a:ext uri="{FF2B5EF4-FFF2-40B4-BE49-F238E27FC236}">
                    <a16:creationId xmlns:a16="http://schemas.microsoft.com/office/drawing/2014/main" id="{A6BAFFF3-E12F-BCF2-1D08-66EEBFCF03A9}"/>
                  </a:ext>
                </a:extLst>
              </p:cNvPr>
              <p:cNvGrpSpPr/>
              <p:nvPr/>
            </p:nvGrpSpPr>
            <p:grpSpPr>
              <a:xfrm>
                <a:off x="1524351" y="1080582"/>
                <a:ext cx="6718879" cy="1713386"/>
                <a:chOff x="6536839" y="2292034"/>
                <a:chExt cx="6718879" cy="1713386"/>
              </a:xfrm>
            </p:grpSpPr>
            <p:grpSp>
              <p:nvGrpSpPr>
                <p:cNvPr id="183" name="Gruppieren 182">
                  <a:extLst>
                    <a:ext uri="{FF2B5EF4-FFF2-40B4-BE49-F238E27FC236}">
                      <a16:creationId xmlns:a16="http://schemas.microsoft.com/office/drawing/2014/main" id="{4C6186A9-8BF1-4E3E-007B-E6A990D447AA}"/>
                    </a:ext>
                  </a:extLst>
                </p:cNvPr>
                <p:cNvGrpSpPr/>
                <p:nvPr/>
              </p:nvGrpSpPr>
              <p:grpSpPr>
                <a:xfrm>
                  <a:off x="6536839" y="2292034"/>
                  <a:ext cx="6718879" cy="1713386"/>
                  <a:chOff x="1524000" y="1159750"/>
                  <a:chExt cx="6718879" cy="1713386"/>
                </a:xfrm>
              </p:grpSpPr>
              <p:pic>
                <p:nvPicPr>
                  <p:cNvPr id="13" name="Grafik 12" descr="Ein Bild, das Screenshot enthält.&#10;&#10;Automatisch generierte Beschreibung">
                    <a:extLst>
                      <a:ext uri="{FF2B5EF4-FFF2-40B4-BE49-F238E27FC236}">
                        <a16:creationId xmlns:a16="http://schemas.microsoft.com/office/drawing/2014/main" id="{24943BAA-FE82-4D0A-9177-A50CC32BAF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538" t="78245" r="47277" b="6287"/>
                  <a:stretch/>
                </p:blipFill>
                <p:spPr>
                  <a:xfrm>
                    <a:off x="5742118" y="1476815"/>
                    <a:ext cx="794937" cy="618410"/>
                  </a:xfrm>
                  <a:prstGeom prst="rect">
                    <a:avLst/>
                  </a:prstGeom>
                </p:spPr>
              </p:pic>
              <p:cxnSp>
                <p:nvCxnSpPr>
                  <p:cNvPr id="108" name="Gerade Verbindung mit Pfeil 107">
                    <a:extLst>
                      <a:ext uri="{FF2B5EF4-FFF2-40B4-BE49-F238E27FC236}">
                        <a16:creationId xmlns:a16="http://schemas.microsoft.com/office/drawing/2014/main" id="{D168971C-E753-4A90-9AEC-89D5715061C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524000" y="1712427"/>
                    <a:ext cx="4354027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1" name="Textfeld 150">
                    <a:extLst>
                      <a:ext uri="{FF2B5EF4-FFF2-40B4-BE49-F238E27FC236}">
                        <a16:creationId xmlns:a16="http://schemas.microsoft.com/office/drawing/2014/main" id="{937BB034-FC0A-44DC-BFD3-A0395A0D1A03}"/>
                      </a:ext>
                    </a:extLst>
                  </p:cNvPr>
                  <p:cNvSpPr txBox="1"/>
                  <p:nvPr/>
                </p:nvSpPr>
                <p:spPr>
                  <a:xfrm>
                    <a:off x="6187437" y="1159750"/>
                    <a:ext cx="122020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/>
                      <a:t>Elektrolyseur</a:t>
                    </a:r>
                  </a:p>
                </p:txBody>
              </p:sp>
              <p:cxnSp>
                <p:nvCxnSpPr>
                  <p:cNvPr id="58" name="Gerade Verbindung mit Pfeil 57">
                    <a:extLst>
                      <a:ext uri="{FF2B5EF4-FFF2-40B4-BE49-F238E27FC236}">
                        <a16:creationId xmlns:a16="http://schemas.microsoft.com/office/drawing/2014/main" id="{C528A357-3840-4FF6-9EF2-988C18E9F285}"/>
                      </a:ext>
                    </a:extLst>
                  </p:cNvPr>
                  <p:cNvCxnSpPr>
                    <a:cxnSpLocks/>
                    <a:stCxn id="13" idx="2"/>
                  </p:cNvCxnSpPr>
                  <p:nvPr/>
                </p:nvCxnSpPr>
                <p:spPr bwMode="auto">
                  <a:xfrm>
                    <a:off x="6139587" y="2095225"/>
                    <a:ext cx="27964" cy="777911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61" name="Textfeld 160">
                    <a:extLst>
                      <a:ext uri="{FF2B5EF4-FFF2-40B4-BE49-F238E27FC236}">
                        <a16:creationId xmlns:a16="http://schemas.microsoft.com/office/drawing/2014/main" id="{56193955-26C9-44B3-B064-82033A23E485}"/>
                      </a:ext>
                    </a:extLst>
                  </p:cNvPr>
                  <p:cNvSpPr txBox="1"/>
                  <p:nvPr/>
                </p:nvSpPr>
                <p:spPr>
                  <a:xfrm>
                    <a:off x="6106942" y="2018259"/>
                    <a:ext cx="38183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accent2"/>
                        </a:solidFill>
                      </a:rPr>
                      <a:t>H</a:t>
                    </a:r>
                    <a:r>
                      <a:rPr lang="de-DE" sz="1400" baseline="-25000" dirty="0">
                        <a:solidFill>
                          <a:schemeClr val="accent2"/>
                        </a:solidFill>
                      </a:rPr>
                      <a:t>2</a:t>
                    </a:r>
                  </a:p>
                </p:txBody>
              </p:sp>
              <p:cxnSp>
                <p:nvCxnSpPr>
                  <p:cNvPr id="72" name="Gerade Verbindung mit Pfeil 71">
                    <a:extLst>
                      <a:ext uri="{FF2B5EF4-FFF2-40B4-BE49-F238E27FC236}">
                        <a16:creationId xmlns:a16="http://schemas.microsoft.com/office/drawing/2014/main" id="{A27C109A-89EE-4C8F-A42B-7D3E073300F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164895" y="2488780"/>
                    <a:ext cx="2077984" cy="44044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FF00"/>
                    </a:solidFill>
                    <a:prstDash val="dash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" name="Textfeld 14">
                    <a:extLst>
                      <a:ext uri="{FF2B5EF4-FFF2-40B4-BE49-F238E27FC236}">
                        <a16:creationId xmlns:a16="http://schemas.microsoft.com/office/drawing/2014/main" id="{7A7358F3-1241-91CA-EF1D-86180EDA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4215983" y="1428472"/>
                    <a:ext cx="157767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/>
                      <a:t>Überschussstrom</a:t>
                    </a:r>
                  </a:p>
                </p:txBody>
              </p:sp>
            </p:grpSp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04416E36-1EBB-DC5A-FE22-5D161A8BD52B}"/>
                    </a:ext>
                  </a:extLst>
                </p:cNvPr>
                <p:cNvSpPr txBox="1"/>
                <p:nvPr/>
              </p:nvSpPr>
              <p:spPr>
                <a:xfrm>
                  <a:off x="10095929" y="2853388"/>
                  <a:ext cx="5212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4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3333FF"/>
                      </a:solidFill>
                    </a:rPr>
                    <a:t>O</a:t>
                  </a:r>
                </a:p>
              </p:txBody>
            </p:sp>
            <p:cxnSp>
              <p:nvCxnSpPr>
                <p:cNvPr id="75" name="Gerade Verbindung mit Pfeil 74">
                  <a:extLst>
                    <a:ext uri="{FF2B5EF4-FFF2-40B4-BE49-F238E27FC236}">
                      <a16:creationId xmlns:a16="http://schemas.microsoft.com/office/drawing/2014/main" id="{8C279D14-37C1-435A-4884-0D4F65225983}"/>
                    </a:ext>
                  </a:extLst>
                </p:cNvPr>
                <p:cNvCxnSpPr/>
                <p:nvPr/>
              </p:nvCxnSpPr>
              <p:spPr bwMode="auto">
                <a:xfrm>
                  <a:off x="10617226" y="3011705"/>
                  <a:ext cx="284201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53" name="Gerade Verbindung mit Pfeil 152">
                <a:extLst>
                  <a:ext uri="{FF2B5EF4-FFF2-40B4-BE49-F238E27FC236}">
                    <a16:creationId xmlns:a16="http://schemas.microsoft.com/office/drawing/2014/main" id="{833FECBE-68BC-54F3-C238-CC1C4BE5B286}"/>
                  </a:ext>
                </a:extLst>
              </p:cNvPr>
              <p:cNvCxnSpPr/>
              <p:nvPr/>
            </p:nvCxnSpPr>
            <p:spPr bwMode="auto">
              <a:xfrm flipV="1">
                <a:off x="6448425" y="1800253"/>
                <a:ext cx="2077724" cy="3098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2" name="Textfeld 201">
              <a:extLst>
                <a:ext uri="{FF2B5EF4-FFF2-40B4-BE49-F238E27FC236}">
                  <a16:creationId xmlns:a16="http://schemas.microsoft.com/office/drawing/2014/main" id="{1CF05FAC-CE9D-B461-2921-E22241F829F0}"/>
                </a:ext>
              </a:extLst>
            </p:cNvPr>
            <p:cNvSpPr txBox="1"/>
            <p:nvPr/>
          </p:nvSpPr>
          <p:spPr>
            <a:xfrm>
              <a:off x="5747594" y="998296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18122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50F8FBF2-18A4-7B3F-8BB6-E1FEB4906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6362"/>
          <a:stretch/>
        </p:blipFill>
        <p:spPr>
          <a:xfrm>
            <a:off x="195114" y="876047"/>
            <a:ext cx="8491686" cy="4962777"/>
          </a:xfrm>
          <a:prstGeom prst="rect">
            <a:avLst/>
          </a:prstGeom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15302" cy="6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Stromgestehungskosten im Vergleich (1)</a:t>
            </a:r>
            <a:b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in 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BDD454-EFD4-CBFE-F5C8-4333387E89E4}"/>
              </a:ext>
            </a:extLst>
          </p:cNvPr>
          <p:cNvSpPr txBox="1"/>
          <p:nvPr/>
        </p:nvSpPr>
        <p:spPr>
          <a:xfrm>
            <a:off x="6276776" y="5908774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</a:t>
            </a:r>
            <a:r>
              <a:rPr lang="de-DE" sz="1400" dirty="0">
                <a:hlinkClick r:id="rId4"/>
              </a:rPr>
              <a:t>FH-ISE</a:t>
            </a:r>
            <a:r>
              <a:rPr lang="de-DE" sz="1400" dirty="0"/>
              <a:t>, Juli 2024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CEAF7C8-4955-BC29-F49D-AC3E3E60748F}"/>
              </a:ext>
            </a:extLst>
          </p:cNvPr>
          <p:cNvSpPr txBox="1"/>
          <p:nvPr/>
        </p:nvSpPr>
        <p:spPr>
          <a:xfrm>
            <a:off x="8764019" y="945803"/>
            <a:ext cx="1140574" cy="868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*) Kosten für </a:t>
            </a:r>
            <a:b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Endlagerung</a:t>
            </a:r>
            <a:b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sind nicht enthalten</a:t>
            </a:r>
            <a:endParaRPr lang="de-DE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1D5E0D-B7F0-7DD7-E509-EC0940F91709}"/>
              </a:ext>
            </a:extLst>
          </p:cNvPr>
          <p:cNvSpPr txBox="1"/>
          <p:nvPr/>
        </p:nvSpPr>
        <p:spPr>
          <a:xfrm>
            <a:off x="8001784" y="807977"/>
            <a:ext cx="352424" cy="275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*)</a:t>
            </a:r>
            <a:endParaRPr lang="de-DE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D250899-F332-3772-45D7-0533834C0D70}"/>
              </a:ext>
            </a:extLst>
          </p:cNvPr>
          <p:cNvGrpSpPr/>
          <p:nvPr/>
        </p:nvGrpSpPr>
        <p:grpSpPr>
          <a:xfrm>
            <a:off x="0" y="3906982"/>
            <a:ext cx="9906000" cy="2617311"/>
            <a:chOff x="0" y="3906982"/>
            <a:chExt cx="9906000" cy="2617311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F44B67E-8AC8-2FE2-92AA-DBA6C0DC8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19813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 PV- und Windkraftanlagen haben die niedrigsten Stromgestehungskosten!</a:t>
              </a:r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6649BF87-30D1-0630-AE70-CD9BA14C27F0}"/>
                </a:ext>
              </a:extLst>
            </p:cNvPr>
            <p:cNvSpPr/>
            <p:nvPr/>
          </p:nvSpPr>
          <p:spPr bwMode="auto">
            <a:xfrm>
              <a:off x="1034473" y="3906982"/>
              <a:ext cx="4008582" cy="1117386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3773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614EAAD1-411E-4568-96AD-9CE025947E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4876060"/>
              </p:ext>
            </p:extLst>
          </p:nvPr>
        </p:nvGraphicFramePr>
        <p:xfrm>
          <a:off x="297507" y="1222705"/>
          <a:ext cx="7379322" cy="3869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7FC78AF-46D1-4424-B576-3AF5903D4A3A}"/>
              </a:ext>
            </a:extLst>
          </p:cNvPr>
          <p:cNvGrpSpPr/>
          <p:nvPr/>
        </p:nvGrpSpPr>
        <p:grpSpPr>
          <a:xfrm>
            <a:off x="1612" y="2853161"/>
            <a:ext cx="9906000" cy="3245323"/>
            <a:chOff x="1612" y="2853161"/>
            <a:chExt cx="9906000" cy="3245323"/>
          </a:xfrm>
        </p:grpSpPr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4D7BAC63-8686-430A-9259-E13549FF4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569400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Wenn wir so weitermachen wie bisher, dauert es bis 2117!</a:t>
              </a: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45F9C073-53DD-4F5D-AB7C-6DFB03E1EC0C}"/>
                </a:ext>
              </a:extLst>
            </p:cNvPr>
            <p:cNvGrpSpPr/>
            <p:nvPr/>
          </p:nvGrpSpPr>
          <p:grpSpPr>
            <a:xfrm>
              <a:off x="7728077" y="2853161"/>
              <a:ext cx="1897246" cy="2331361"/>
              <a:chOff x="7762054" y="2815785"/>
              <a:chExt cx="1897246" cy="2331361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AC019A43-74DE-4DF7-A1A2-D26612121A7B}"/>
                  </a:ext>
                </a:extLst>
              </p:cNvPr>
              <p:cNvSpPr/>
              <p:nvPr/>
            </p:nvSpPr>
            <p:spPr bwMode="auto">
              <a:xfrm>
                <a:off x="9552571" y="2815785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1D18B24D-6E32-47D1-A832-0D552E0EC038}"/>
                  </a:ext>
                </a:extLst>
              </p:cNvPr>
              <p:cNvCxnSpPr>
                <a:endCxn id="40" idx="3"/>
              </p:cNvCxnSpPr>
              <p:nvPr/>
            </p:nvCxnSpPr>
            <p:spPr bwMode="auto">
              <a:xfrm flipV="1">
                <a:off x="7762054" y="2879590"/>
                <a:ext cx="1801464" cy="114122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C96D3540-E0F3-4002-8164-3C97B6D84D2F}"/>
                  </a:ext>
                </a:extLst>
              </p:cNvPr>
              <p:cNvCxnSpPr/>
              <p:nvPr/>
            </p:nvCxnSpPr>
            <p:spPr bwMode="auto">
              <a:xfrm>
                <a:off x="9597020" y="2915935"/>
                <a:ext cx="0" cy="1717025"/>
              </a:xfrm>
              <a:prstGeom prst="lin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F849B97D-1329-4FAB-89BC-A130E20B2461}"/>
                  </a:ext>
                </a:extLst>
              </p:cNvPr>
              <p:cNvSpPr txBox="1"/>
              <p:nvPr/>
            </p:nvSpPr>
            <p:spPr>
              <a:xfrm rot="18861288">
                <a:off x="9220975" y="4708820"/>
                <a:ext cx="5688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2117</a:t>
                </a:r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66D06BE2-ADD0-4F42-A3FF-55EA14450AC6}"/>
                  </a:ext>
                </a:extLst>
              </p:cNvPr>
              <p:cNvSpPr txBox="1"/>
              <p:nvPr/>
            </p:nvSpPr>
            <p:spPr>
              <a:xfrm>
                <a:off x="8777989" y="4509516"/>
                <a:ext cx="4395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. .</a:t>
                </a:r>
              </a:p>
            </p:txBody>
          </p:sp>
        </p:grp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EE-Ausbaupfad bis 2040: in RLP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Verlauf, soll-ist: P-Energieverbrauch und EE, Stand 2023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297507" y="757653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TWh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16CB45-733E-4CB3-9422-88F3BA468641}"/>
              </a:ext>
            </a:extLst>
          </p:cNvPr>
          <p:cNvSpPr txBox="1"/>
          <p:nvPr/>
        </p:nvSpPr>
        <p:spPr>
          <a:xfrm>
            <a:off x="3586017" y="1576650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76E834E-5C0E-43FD-800A-71A88BDAEE59}"/>
              </a:ext>
            </a:extLst>
          </p:cNvPr>
          <p:cNvSpPr txBox="1"/>
          <p:nvPr/>
        </p:nvSpPr>
        <p:spPr>
          <a:xfrm>
            <a:off x="3309964" y="3197104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BD4CED62-9CC5-461B-BD35-06C7778DC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5303" y="5215813"/>
            <a:ext cx="170591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LAK EB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892A785-6109-40EC-B766-CC2D4BFE40D8}"/>
              </a:ext>
            </a:extLst>
          </p:cNvPr>
          <p:cNvCxnSpPr/>
          <p:nvPr/>
        </p:nvCxnSpPr>
        <p:spPr bwMode="auto">
          <a:xfrm>
            <a:off x="944880" y="529436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9E2820B-D919-4AB5-8860-AEB38B4B9A04}"/>
              </a:ext>
            </a:extLst>
          </p:cNvPr>
          <p:cNvCxnSpPr/>
          <p:nvPr/>
        </p:nvCxnSpPr>
        <p:spPr bwMode="auto">
          <a:xfrm>
            <a:off x="2271435" y="529436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48845445-68E5-4674-8447-DD35F2D1E2AD}"/>
              </a:ext>
            </a:extLst>
          </p:cNvPr>
          <p:cNvSpPr txBox="1"/>
          <p:nvPr/>
        </p:nvSpPr>
        <p:spPr>
          <a:xfrm>
            <a:off x="1328738" y="5136447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Planwerte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157A7D5-D342-48FA-927C-F4F613692FF3}"/>
              </a:ext>
            </a:extLst>
          </p:cNvPr>
          <p:cNvSpPr txBox="1"/>
          <p:nvPr/>
        </p:nvSpPr>
        <p:spPr>
          <a:xfrm>
            <a:off x="2767663" y="5136447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Istwerte</a:t>
            </a:r>
          </a:p>
        </p:txBody>
      </p:sp>
    </p:spTree>
    <p:extLst>
      <p:ext uri="{BB962C8B-B14F-4D97-AF65-F5344CB8AC3E}">
        <p14:creationId xmlns:p14="http://schemas.microsoft.com/office/powerpoint/2010/main" val="257128794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D6317C20-ADA2-4213-97DE-93B67C2C9324}"/>
              </a:ext>
            </a:extLst>
          </p:cNvPr>
          <p:cNvGraphicFramePr>
            <a:graphicFrameLocks/>
          </p:cNvGraphicFramePr>
          <p:nvPr/>
        </p:nvGraphicFramePr>
        <p:xfrm>
          <a:off x="1484244" y="1304101"/>
          <a:ext cx="7153410" cy="43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EE-Ausbaupfad bis 2040: in RLP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Zubau-Mix, Fakten und Annahmen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E1332A7-738F-4565-B849-FECBFD33E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455" y="5884463"/>
            <a:ext cx="135081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ISE e.V.</a:t>
            </a:r>
            <a:endParaRPr lang="en-US" altLang="de-DE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1890E-A8FB-4B52-BAF3-69C14F3CA509}"/>
              </a:ext>
            </a:extLst>
          </p:cNvPr>
          <p:cNvSpPr txBox="1"/>
          <p:nvPr/>
        </p:nvSpPr>
        <p:spPr>
          <a:xfrm>
            <a:off x="5850442" y="1412517"/>
            <a:ext cx="2694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9900"/>
                </a:solidFill>
              </a:rPr>
              <a:t>PV-gesamt: 57 TWh (57%)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50B3C7-5BFE-4E86-A6CB-5321B75B387F}"/>
              </a:ext>
            </a:extLst>
          </p:cNvPr>
          <p:cNvSpPr txBox="1"/>
          <p:nvPr/>
        </p:nvSpPr>
        <p:spPr>
          <a:xfrm>
            <a:off x="1613958" y="4976500"/>
            <a:ext cx="218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Solarthermie: 3 TWh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0342DF-DB89-403F-8B75-2C15B69731CA}"/>
              </a:ext>
            </a:extLst>
          </p:cNvPr>
          <p:cNvSpPr txBox="1"/>
          <p:nvPr/>
        </p:nvSpPr>
        <p:spPr>
          <a:xfrm>
            <a:off x="1484244" y="3524811"/>
            <a:ext cx="1540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B0F0"/>
                </a:solidFill>
              </a:rPr>
              <a:t>Wind: 24 TWh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6F1E09-727E-4E96-9BF9-59D9E492A52F}"/>
              </a:ext>
            </a:extLst>
          </p:cNvPr>
          <p:cNvSpPr txBox="1"/>
          <p:nvPr/>
        </p:nvSpPr>
        <p:spPr>
          <a:xfrm>
            <a:off x="489079" y="1396410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8000"/>
                </a:solidFill>
              </a:rPr>
              <a:t>Biomasse: 15 TWh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DE2B91-D89B-4EB2-A066-299C353F5397}"/>
              </a:ext>
            </a:extLst>
          </p:cNvPr>
          <p:cNvSpPr txBox="1"/>
          <p:nvPr/>
        </p:nvSpPr>
        <p:spPr>
          <a:xfrm>
            <a:off x="2940329" y="1132400"/>
            <a:ext cx="2094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Wasserkraft: 1 TWh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9077588-5BA3-49E6-883C-D4E757AFACC8}"/>
              </a:ext>
            </a:extLst>
          </p:cNvPr>
          <p:cNvGrpSpPr/>
          <p:nvPr/>
        </p:nvGrpSpPr>
        <p:grpSpPr>
          <a:xfrm>
            <a:off x="4264135" y="2673662"/>
            <a:ext cx="1609027" cy="1609027"/>
            <a:chOff x="4238759" y="2785377"/>
            <a:chExt cx="1609027" cy="160902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E450E95-2704-4624-BB7C-7ADD44C34B0C}"/>
                </a:ext>
              </a:extLst>
            </p:cNvPr>
            <p:cNvSpPr/>
            <p:nvPr/>
          </p:nvSpPr>
          <p:spPr bwMode="auto">
            <a:xfrm>
              <a:off x="4238759" y="2785377"/>
              <a:ext cx="1609027" cy="16090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52EC2E9-78E1-414A-8694-40193D6BC9CC}"/>
                </a:ext>
              </a:extLst>
            </p:cNvPr>
            <p:cNvSpPr txBox="1"/>
            <p:nvPr/>
          </p:nvSpPr>
          <p:spPr>
            <a:xfrm>
              <a:off x="4511793" y="3080651"/>
              <a:ext cx="10983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2040</a:t>
              </a:r>
              <a:br>
                <a:rPr lang="de-DE" sz="1400" b="1" dirty="0"/>
              </a:br>
              <a:r>
                <a:rPr lang="de-DE" sz="1400" b="1" dirty="0"/>
                <a:t>100 TWh</a:t>
              </a:r>
            </a:p>
            <a:p>
              <a:pPr algn="ctr"/>
              <a:endParaRPr lang="de-DE" sz="1400" b="1" dirty="0"/>
            </a:p>
            <a:p>
              <a:pPr algn="ctr"/>
              <a:r>
                <a:rPr lang="de-DE" sz="1400" b="1" dirty="0"/>
                <a:t>Werte in %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AC289053-FCA1-46CB-A72B-B89FB337255B}"/>
              </a:ext>
            </a:extLst>
          </p:cNvPr>
          <p:cNvSpPr txBox="1"/>
          <p:nvPr/>
        </p:nvSpPr>
        <p:spPr>
          <a:xfrm>
            <a:off x="489079" y="1712223"/>
            <a:ext cx="392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B</a:t>
            </a:r>
            <a:r>
              <a:rPr lang="de-DE" sz="1400" u="none" strike="noStrike" dirty="0">
                <a:solidFill>
                  <a:srgbClr val="006600"/>
                </a:solidFill>
                <a:effectLst/>
              </a:rPr>
              <a:t>iogasanlagen, vorrangig aus Reststoffen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024A23-1FB1-4A23-B3F3-A49E5236642F}"/>
              </a:ext>
            </a:extLst>
          </p:cNvPr>
          <p:cNvSpPr txBox="1"/>
          <p:nvPr/>
        </p:nvSpPr>
        <p:spPr>
          <a:xfrm>
            <a:off x="489079" y="2008963"/>
            <a:ext cx="31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Holz-Anlagen, vorrangig aus Abfällen</a:t>
            </a:r>
            <a:endParaRPr lang="de-DE" sz="1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BED8829-2C2A-4C6D-8A92-289A6F24002D}"/>
              </a:ext>
            </a:extLst>
          </p:cNvPr>
          <p:cNvSpPr txBox="1"/>
          <p:nvPr/>
        </p:nvSpPr>
        <p:spPr>
          <a:xfrm>
            <a:off x="6575702" y="2117865"/>
            <a:ext cx="259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PV-Dächer (40% von PV-ges.)</a:t>
            </a:r>
            <a:endParaRPr lang="de-DE" sz="14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B5A0FB0-1235-4C09-A086-3449DFF45892}"/>
              </a:ext>
            </a:extLst>
          </p:cNvPr>
          <p:cNvSpPr txBox="1"/>
          <p:nvPr/>
        </p:nvSpPr>
        <p:spPr>
          <a:xfrm>
            <a:off x="6984414" y="3422096"/>
            <a:ext cx="2803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PV-Fassaden (10% von PV-ges.)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3A8CBA9-C7AB-425A-BF1F-99C6F044261A}"/>
              </a:ext>
            </a:extLst>
          </p:cNvPr>
          <p:cNvSpPr txBox="1"/>
          <p:nvPr/>
        </p:nvSpPr>
        <p:spPr>
          <a:xfrm>
            <a:off x="6833179" y="3927864"/>
            <a:ext cx="246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PV-Parkplatzüberdachungen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F3507B7-27AF-4564-AFD2-B709E965AD11}"/>
              </a:ext>
            </a:extLst>
          </p:cNvPr>
          <p:cNvSpPr txBox="1"/>
          <p:nvPr/>
        </p:nvSpPr>
        <p:spPr>
          <a:xfrm>
            <a:off x="6255015" y="4793318"/>
            <a:ext cx="2902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PV-Freiflächen (30% von PV-ges.)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FD9425C-A73B-4352-B48C-267350430860}"/>
              </a:ext>
            </a:extLst>
          </p:cNvPr>
          <p:cNvSpPr txBox="1"/>
          <p:nvPr/>
        </p:nvSpPr>
        <p:spPr>
          <a:xfrm>
            <a:off x="4926791" y="5332858"/>
            <a:ext cx="246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AGRI-PV (10% von PV-ges.)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4279B3-16ED-4E67-8038-F64FD438CD5F}"/>
              </a:ext>
            </a:extLst>
          </p:cNvPr>
          <p:cNvSpPr txBox="1"/>
          <p:nvPr/>
        </p:nvSpPr>
        <p:spPr>
          <a:xfrm>
            <a:off x="4117701" y="5589360"/>
            <a:ext cx="228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PV-Autobahnüberdachung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  <a:endParaRPr lang="de-DE" sz="1400" b="0" i="0" u="none" strike="noStrike" dirty="0">
              <a:solidFill>
                <a:srgbClr val="FF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55AFFCA-EE7B-4D04-8ECD-F989D21B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Potenziale werden beim Zubau-Mix gebraucht!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DB5A0D9-C99A-987B-E285-EC8BBF453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781" y="947734"/>
            <a:ext cx="1619723" cy="1846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chemeClr val="bg1"/>
                </a:solidFill>
              </a:rPr>
              <a:t>1 TWh= 1 Mrd. kWh</a:t>
            </a:r>
            <a:endParaRPr lang="en-US" alt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114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7" name="Gruppieren 23556">
            <a:extLst>
              <a:ext uri="{FF2B5EF4-FFF2-40B4-BE49-F238E27FC236}">
                <a16:creationId xmlns:a16="http://schemas.microsoft.com/office/drawing/2014/main" id="{10BCBDD7-45D8-0C69-1B9E-8877D2D21C7D}"/>
              </a:ext>
            </a:extLst>
          </p:cNvPr>
          <p:cNvGrpSpPr/>
          <p:nvPr/>
        </p:nvGrpSpPr>
        <p:grpSpPr>
          <a:xfrm>
            <a:off x="421213" y="812282"/>
            <a:ext cx="9099735" cy="1276894"/>
            <a:chOff x="421213" y="812282"/>
            <a:chExt cx="9099735" cy="1276894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96E0DFB0-3395-3177-8B39-279E5EFF4EC4}"/>
                </a:ext>
              </a:extLst>
            </p:cNvPr>
            <p:cNvSpPr/>
            <p:nvPr/>
          </p:nvSpPr>
          <p:spPr bwMode="auto">
            <a:xfrm>
              <a:off x="434098" y="812282"/>
              <a:ext cx="9086850" cy="1276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0A70DF7-F3B4-4BFE-942D-39FF8097F6F3}"/>
                </a:ext>
              </a:extLst>
            </p:cNvPr>
            <p:cNvSpPr txBox="1"/>
            <p:nvPr/>
          </p:nvSpPr>
          <p:spPr>
            <a:xfrm>
              <a:off x="421213" y="932875"/>
              <a:ext cx="267092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Sollwertberechnung</a:t>
              </a:r>
              <a:br>
                <a:rPr lang="de-DE" sz="1600" dirty="0"/>
              </a:br>
              <a:r>
                <a:rPr lang="de-DE" sz="1600" dirty="0"/>
                <a:t>der Leistung für VG-Kandel</a:t>
              </a:r>
              <a:br>
                <a:rPr lang="de-DE" sz="1600" dirty="0"/>
              </a:br>
              <a:r>
                <a:rPr lang="de-DE" sz="1600" dirty="0"/>
                <a:t>auf Basis der Fläche und </a:t>
              </a:r>
              <a:br>
                <a:rPr lang="de-DE" sz="1600" dirty="0"/>
              </a:br>
              <a:r>
                <a:rPr lang="de-DE" sz="1600" dirty="0"/>
                <a:t> Ausbaupfad von RLP</a:t>
              </a:r>
            </a:p>
          </p:txBody>
        </p: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7" y="26968"/>
            <a:ext cx="793954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Zubau EE 2020 – 2040 </a:t>
            </a:r>
            <a:r>
              <a:rPr lang="de-DE" sz="2000" dirty="0">
                <a:solidFill>
                  <a:schemeClr val="bg1"/>
                </a:solidFill>
              </a:rPr>
              <a:t>in der VG-Kandel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PV und Wind: Soll – Ist mit Stand 11/2024</a:t>
            </a:r>
          </a:p>
        </p:txBody>
      </p:sp>
      <p:sp>
        <p:nvSpPr>
          <p:cNvPr id="23558" name="Textfeld 23557">
            <a:extLst>
              <a:ext uri="{FF2B5EF4-FFF2-40B4-BE49-F238E27FC236}">
                <a16:creationId xmlns:a16="http://schemas.microsoft.com/office/drawing/2014/main" id="{B5B5972E-6739-5B8E-28E7-E797038B6AC7}"/>
              </a:ext>
            </a:extLst>
          </p:cNvPr>
          <p:cNvSpPr txBox="1"/>
          <p:nvPr/>
        </p:nvSpPr>
        <p:spPr>
          <a:xfrm>
            <a:off x="4229006" y="1035940"/>
            <a:ext cx="507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0000FF"/>
                </a:solidFill>
              </a:rPr>
              <a:t>Fläche </a:t>
            </a:r>
            <a:r>
              <a:rPr lang="de-DE" sz="1400" b="1" dirty="0">
                <a:solidFill>
                  <a:srgbClr val="0000FF"/>
                </a:solidFill>
              </a:rPr>
              <a:t>VG Kandel</a:t>
            </a:r>
            <a:r>
              <a:rPr lang="de-DE" sz="1400" dirty="0">
                <a:solidFill>
                  <a:srgbClr val="0000FF"/>
                </a:solidFill>
              </a:rPr>
              <a:t>:         6.891 ha </a:t>
            </a:r>
            <a:r>
              <a:rPr lang="de-DE" sz="140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de-DE" sz="1400" b="1" dirty="0">
                <a:solidFill>
                  <a:srgbClr val="0000FF"/>
                </a:solidFill>
              </a:rPr>
              <a:t>0,347 % von RLP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9E8620-8EEF-910C-9032-D80CF4C047F9}"/>
              </a:ext>
            </a:extLst>
          </p:cNvPr>
          <p:cNvSpPr txBox="1"/>
          <p:nvPr/>
        </p:nvSpPr>
        <p:spPr>
          <a:xfrm>
            <a:off x="5258486" y="812282"/>
            <a:ext cx="2462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Fläche RLP:    1.985.421 ha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081C956-B1CB-0E78-0789-F32910FBA5B4}"/>
              </a:ext>
            </a:extLst>
          </p:cNvPr>
          <p:cNvSpPr txBox="1"/>
          <p:nvPr/>
        </p:nvSpPr>
        <p:spPr>
          <a:xfrm>
            <a:off x="2950521" y="1726219"/>
            <a:ext cx="6493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0000FF"/>
                </a:solidFill>
              </a:rPr>
              <a:t>Soll-Leistung </a:t>
            </a:r>
            <a:r>
              <a:rPr lang="de-DE" sz="1400" b="1" dirty="0">
                <a:solidFill>
                  <a:srgbClr val="0000FF"/>
                </a:solidFill>
              </a:rPr>
              <a:t>VG-Kandel</a:t>
            </a:r>
            <a:r>
              <a:rPr lang="de-DE" sz="1400" dirty="0">
                <a:solidFill>
                  <a:srgbClr val="0000FF"/>
                </a:solidFill>
              </a:rPr>
              <a:t>: </a:t>
            </a:r>
            <a:r>
              <a:rPr lang="de-DE" sz="1400" b="1" dirty="0">
                <a:solidFill>
                  <a:srgbClr val="0000FF"/>
                </a:solidFill>
              </a:rPr>
              <a:t>PV =    224,7 MW</a:t>
            </a:r>
            <a:r>
              <a:rPr lang="de-DE" sz="1400" dirty="0">
                <a:solidFill>
                  <a:srgbClr val="0000FF"/>
                </a:solidFill>
              </a:rPr>
              <a:t>; </a:t>
            </a:r>
            <a:r>
              <a:rPr lang="de-DE" sz="1400" b="1" dirty="0">
                <a:solidFill>
                  <a:srgbClr val="0000FF"/>
                </a:solidFill>
              </a:rPr>
              <a:t>Wind =     25,1 MW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EBAA1D44-67CC-4B3D-985A-A62FA47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624" y="2121135"/>
            <a:ext cx="389722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Wikipedia, ISE e.V., Markt-Stammdaten-Register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5E4A412-0054-67D9-6614-20C654A31DD0}"/>
              </a:ext>
            </a:extLst>
          </p:cNvPr>
          <p:cNvSpPr txBox="1"/>
          <p:nvPr/>
        </p:nvSpPr>
        <p:spPr>
          <a:xfrm>
            <a:off x="8723638" y="4972596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0,0%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6108711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VG-Kandel hat noch viel zu tun! Es ist aber schon einiges „im Rohr“!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E64943B-005B-1D0E-B68F-77695B9B2982}"/>
              </a:ext>
            </a:extLst>
          </p:cNvPr>
          <p:cNvSpPr txBox="1"/>
          <p:nvPr/>
        </p:nvSpPr>
        <p:spPr>
          <a:xfrm>
            <a:off x="4064414" y="497259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4,2%, 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457BBCA-2041-3DA4-490C-402FD96DCBFC}"/>
              </a:ext>
            </a:extLst>
          </p:cNvPr>
          <p:cNvGrpSpPr/>
          <p:nvPr/>
        </p:nvGrpSpPr>
        <p:grpSpPr>
          <a:xfrm>
            <a:off x="603560" y="2362245"/>
            <a:ext cx="4274559" cy="3757308"/>
            <a:chOff x="603560" y="2362245"/>
            <a:chExt cx="4274559" cy="3757308"/>
          </a:xfrm>
        </p:grpSpPr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7DCCCF2C-9658-E88F-89F5-77801463EFA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11400047"/>
                </p:ext>
              </p:extLst>
            </p:nvPr>
          </p:nvGraphicFramePr>
          <p:xfrm>
            <a:off x="647265" y="2569657"/>
            <a:ext cx="4230854" cy="33289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EE069C12-4FCC-3807-B821-354C5D614B98}"/>
                </a:ext>
              </a:extLst>
            </p:cNvPr>
            <p:cNvSpPr txBox="1"/>
            <p:nvPr/>
          </p:nvSpPr>
          <p:spPr>
            <a:xfrm>
              <a:off x="603560" y="2362245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MW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3A5B6AC-097C-00C1-5121-EBDC628D430C}"/>
                </a:ext>
              </a:extLst>
            </p:cNvPr>
            <p:cNvSpPr txBox="1"/>
            <p:nvPr/>
          </p:nvSpPr>
          <p:spPr>
            <a:xfrm>
              <a:off x="2780068" y="575022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PV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F9F42FD-6CA8-90F0-131C-4214087F213E}"/>
              </a:ext>
            </a:extLst>
          </p:cNvPr>
          <p:cNvGrpSpPr/>
          <p:nvPr/>
        </p:nvGrpSpPr>
        <p:grpSpPr>
          <a:xfrm>
            <a:off x="5113020" y="2366739"/>
            <a:ext cx="4403978" cy="3756692"/>
            <a:chOff x="5113020" y="2366739"/>
            <a:chExt cx="4403978" cy="3756692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E72C34D-A2EE-D456-0087-712B63D68980}"/>
                </a:ext>
              </a:extLst>
            </p:cNvPr>
            <p:cNvSpPr txBox="1"/>
            <p:nvPr/>
          </p:nvSpPr>
          <p:spPr>
            <a:xfrm>
              <a:off x="5113020" y="2366739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MW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DA33275A-4D64-E044-77D8-F814ADF68C2E}"/>
                </a:ext>
              </a:extLst>
            </p:cNvPr>
            <p:cNvSpPr txBox="1"/>
            <p:nvPr/>
          </p:nvSpPr>
          <p:spPr>
            <a:xfrm>
              <a:off x="7284226" y="5754099"/>
              <a:ext cx="746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Wind</a:t>
              </a:r>
            </a:p>
          </p:txBody>
        </p:sp>
        <p:graphicFrame>
          <p:nvGraphicFramePr>
            <p:cNvPr id="6" name="Diagramm 5">
              <a:extLst>
                <a:ext uri="{FF2B5EF4-FFF2-40B4-BE49-F238E27FC236}">
                  <a16:creationId xmlns:a16="http://schemas.microsoft.com/office/drawing/2014/main" id="{C1F4796A-7230-ED37-63F4-60C3F109AD8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17681568"/>
                </p:ext>
              </p:extLst>
            </p:nvPr>
          </p:nvGraphicFramePr>
          <p:xfrm>
            <a:off x="5258486" y="2660413"/>
            <a:ext cx="4258512" cy="32381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88F2AA8-ECF3-D024-CA33-A550BA233B65}"/>
              </a:ext>
            </a:extLst>
          </p:cNvPr>
          <p:cNvGrpSpPr/>
          <p:nvPr/>
        </p:nvGrpSpPr>
        <p:grpSpPr>
          <a:xfrm>
            <a:off x="3362347" y="1240820"/>
            <a:ext cx="5954723" cy="535493"/>
            <a:chOff x="3362347" y="1240820"/>
            <a:chExt cx="5954723" cy="535493"/>
          </a:xfrm>
        </p:grpSpPr>
        <p:sp>
          <p:nvSpPr>
            <p:cNvPr id="23553" name="Textfeld 23552">
              <a:extLst>
                <a:ext uri="{FF2B5EF4-FFF2-40B4-BE49-F238E27FC236}">
                  <a16:creationId xmlns:a16="http://schemas.microsoft.com/office/drawing/2014/main" id="{BF0CC22A-781A-A0F2-2FD3-AFA8BAF9FF55}"/>
                </a:ext>
              </a:extLst>
            </p:cNvPr>
            <p:cNvSpPr txBox="1"/>
            <p:nvPr/>
          </p:nvSpPr>
          <p:spPr>
            <a:xfrm>
              <a:off x="3362347" y="1468536"/>
              <a:ext cx="5954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0000FF"/>
                  </a:solidFill>
                </a:rPr>
                <a:t>Soll-Leistung </a:t>
              </a:r>
              <a:r>
                <a:rPr lang="de-DE" sz="1400" b="1" dirty="0">
                  <a:solidFill>
                    <a:srgbClr val="0000FF"/>
                  </a:solidFill>
                </a:rPr>
                <a:t>RLP</a:t>
              </a:r>
              <a:r>
                <a:rPr lang="de-DE" sz="1400" dirty="0">
                  <a:solidFill>
                    <a:srgbClr val="0000FF"/>
                  </a:solidFill>
                </a:rPr>
                <a:t>: </a:t>
              </a:r>
              <a:r>
                <a:rPr lang="de-DE" sz="1400" b="1" dirty="0">
                  <a:solidFill>
                    <a:srgbClr val="0000FF"/>
                  </a:solidFill>
                </a:rPr>
                <a:t>PV = 64.680 MW</a:t>
              </a:r>
              <a:r>
                <a:rPr lang="de-DE" sz="1400" dirty="0">
                  <a:solidFill>
                    <a:srgbClr val="0000FF"/>
                  </a:solidFill>
                </a:rPr>
                <a:t>; </a:t>
              </a:r>
              <a:r>
                <a:rPr lang="de-DE" sz="1400" b="1" dirty="0">
                  <a:solidFill>
                    <a:srgbClr val="0000FF"/>
                  </a:solidFill>
                </a:rPr>
                <a:t>Wind = 7.220 MW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21D8CF07-A2F9-BDB6-5955-A9B53740A25E}"/>
                </a:ext>
              </a:extLst>
            </p:cNvPr>
            <p:cNvSpPr txBox="1"/>
            <p:nvPr/>
          </p:nvSpPr>
          <p:spPr>
            <a:xfrm>
              <a:off x="4497356" y="1240820"/>
              <a:ext cx="1713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u="sng" dirty="0">
                  <a:solidFill>
                    <a:srgbClr val="0000FF"/>
                  </a:solidFill>
                </a:rPr>
                <a:t>Zubau (2020-2040)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6729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13" grpId="0"/>
      <p:bldP spid="19" grpId="0"/>
      <p:bldP spid="30" grpId="0"/>
      <p:bldP spid="11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23646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Grundlagen WKA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Einführung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D6AD3F7-9F9C-1B20-0BE4-82DD5B19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1288" y="5568536"/>
            <a:ext cx="133587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ISE e.V.</a:t>
            </a:r>
            <a:endParaRPr lang="en-US" altLang="de-DE" sz="1200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14F391B-6D26-C1F9-0DBC-B378E3D99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4901056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b="1" dirty="0">
                <a:solidFill>
                  <a:srgbClr val="0000FF"/>
                </a:solidFill>
              </a:rPr>
              <a:t>WKA</a:t>
            </a:r>
            <a:r>
              <a:rPr lang="de-DE" altLang="de-DE" sz="1600" dirty="0">
                <a:solidFill>
                  <a:srgbClr val="0000FF"/>
                </a:solidFill>
              </a:rPr>
              <a:t> wandeln die </a:t>
            </a:r>
            <a:r>
              <a:rPr lang="de-DE" altLang="de-DE" sz="1600" b="1" dirty="0">
                <a:solidFill>
                  <a:srgbClr val="0000FF"/>
                </a:solidFill>
              </a:rPr>
              <a:t>Bewegungsenergie</a:t>
            </a:r>
            <a:r>
              <a:rPr lang="de-DE" altLang="de-DE" sz="1600" dirty="0">
                <a:solidFill>
                  <a:srgbClr val="0000FF"/>
                </a:solidFill>
              </a:rPr>
              <a:t> (kinetische Energie) des Windes zunächst in mechanische und dann in </a:t>
            </a:r>
            <a:r>
              <a:rPr lang="de-DE" altLang="de-DE" sz="1600" b="1" dirty="0">
                <a:solidFill>
                  <a:srgbClr val="0000FF"/>
                </a:solidFill>
              </a:rPr>
              <a:t>elektrische Energie </a:t>
            </a:r>
            <a:r>
              <a:rPr lang="de-DE" altLang="de-DE" sz="1600" dirty="0">
                <a:solidFill>
                  <a:srgbClr val="0000FF"/>
                </a:solidFill>
              </a:rPr>
              <a:t>um.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43F88B39-D02A-1799-54D7-3E378D147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5513579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b="1" dirty="0">
                <a:solidFill>
                  <a:srgbClr val="0000FF"/>
                </a:solidFill>
              </a:rPr>
              <a:t>WKA </a:t>
            </a:r>
            <a:r>
              <a:rPr lang="de-DE" altLang="de-DE" sz="1600" dirty="0">
                <a:solidFill>
                  <a:srgbClr val="0000FF"/>
                </a:solidFill>
              </a:rPr>
              <a:t>haben nach PV die </a:t>
            </a:r>
            <a:r>
              <a:rPr lang="de-DE" altLang="de-DE" sz="1600" b="1" dirty="0">
                <a:solidFill>
                  <a:srgbClr val="0000FF"/>
                </a:solidFill>
              </a:rPr>
              <a:t>zweitniedrigsten Erzeugungskosten</a:t>
            </a:r>
            <a:r>
              <a:rPr lang="de-DE" altLang="de-DE" sz="1600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9791DCA-6C65-F6D3-126E-C6AAF7704E88}"/>
              </a:ext>
            </a:extLst>
          </p:cNvPr>
          <p:cNvSpPr txBox="1"/>
          <p:nvPr/>
        </p:nvSpPr>
        <p:spPr>
          <a:xfrm>
            <a:off x="679253" y="4095415"/>
            <a:ext cx="8697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3333FF"/>
                </a:solidFill>
              </a:rPr>
              <a:t>WKA</a:t>
            </a:r>
            <a:r>
              <a:rPr lang="de-DE" sz="1600" dirty="0">
                <a:solidFill>
                  <a:srgbClr val="3333FF"/>
                </a:solidFill>
              </a:rPr>
              <a:t> erbringen einen </a:t>
            </a:r>
            <a:r>
              <a:rPr lang="de-DE" sz="1600" b="1" dirty="0">
                <a:solidFill>
                  <a:srgbClr val="3333FF"/>
                </a:solidFill>
              </a:rPr>
              <a:t>wesentlichen Energiebeitrag</a:t>
            </a:r>
            <a:r>
              <a:rPr lang="de-DE" sz="1600" dirty="0">
                <a:solidFill>
                  <a:srgbClr val="3333FF"/>
                </a:solidFill>
              </a:rPr>
              <a:t>, insbesondere im </a:t>
            </a:r>
            <a:r>
              <a:rPr lang="de-DE" sz="1600" b="1" dirty="0">
                <a:solidFill>
                  <a:srgbClr val="3333FF"/>
                </a:solidFill>
              </a:rPr>
              <a:t>Herbst, Winter sowie Frühjah</a:t>
            </a:r>
            <a:r>
              <a:rPr lang="de-DE" sz="1600" dirty="0">
                <a:solidFill>
                  <a:srgbClr val="3333FF"/>
                </a:solidFill>
              </a:rPr>
              <a:t>r und ergänzen damit die </a:t>
            </a:r>
            <a:r>
              <a:rPr lang="de-DE" sz="1600" b="1" dirty="0">
                <a:solidFill>
                  <a:srgbClr val="3333FF"/>
                </a:solidFill>
              </a:rPr>
              <a:t>Solarenergie</a:t>
            </a:r>
            <a:r>
              <a:rPr lang="de-DE" sz="1600" dirty="0">
                <a:solidFill>
                  <a:srgbClr val="3333FF"/>
                </a:solidFill>
              </a:rPr>
              <a:t>, die </a:t>
            </a:r>
            <a:r>
              <a:rPr lang="de-DE" sz="1600" b="1" dirty="0">
                <a:solidFill>
                  <a:srgbClr val="3333FF"/>
                </a:solidFill>
              </a:rPr>
              <a:t>ab Frühjahr, im Sommer bis Herbst</a:t>
            </a:r>
            <a:r>
              <a:rPr lang="de-DE" sz="1600" dirty="0">
                <a:solidFill>
                  <a:srgbClr val="3333FF"/>
                </a:solidFill>
              </a:rPr>
              <a:t> ihre Stärke hat.  </a:t>
            </a:r>
          </a:p>
        </p:txBody>
      </p:sp>
      <p:pic>
        <p:nvPicPr>
          <p:cNvPr id="6" name="Grafik 5" descr="Ein Bild, das draußen, Himmel, Windmühle, Gras enthält.&#10;&#10;Automatisch generierte Beschreibung">
            <a:extLst>
              <a:ext uri="{FF2B5EF4-FFF2-40B4-BE49-F238E27FC236}">
                <a16:creationId xmlns:a16="http://schemas.microsoft.com/office/drawing/2014/main" id="{6EC30BDB-EF03-70A0-9746-82348241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6" b="27945"/>
          <a:stretch/>
        </p:blipFill>
        <p:spPr>
          <a:xfrm>
            <a:off x="0" y="788505"/>
            <a:ext cx="9906000" cy="311000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9B70F07-BF51-24C7-B8F6-59AC9C2EB9C4}"/>
              </a:ext>
            </a:extLst>
          </p:cNvPr>
          <p:cNvSpPr txBox="1"/>
          <p:nvPr/>
        </p:nvSpPr>
        <p:spPr>
          <a:xfrm>
            <a:off x="5881961" y="935521"/>
            <a:ext cx="3592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Windpark </a:t>
            </a:r>
            <a:r>
              <a:rPr lang="de-DE" sz="1600" dirty="0" err="1"/>
              <a:t>Freckenfald</a:t>
            </a:r>
            <a:r>
              <a:rPr lang="de-DE" sz="1600" dirty="0"/>
              <a:t> (Baujahr 2018)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8620EB-B823-A863-16D5-B40CECE80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49035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Windkraftanlagen sind eine wichtige Säule bei der Energiewende!</a:t>
            </a:r>
          </a:p>
        </p:txBody>
      </p:sp>
    </p:spTree>
    <p:extLst>
      <p:ext uri="{BB962C8B-B14F-4D97-AF65-F5344CB8AC3E}">
        <p14:creationId xmlns:p14="http://schemas.microsoft.com/office/powerpoint/2010/main" val="4474337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34348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Grundlagen WKA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Erträge in 2023: Beispiele Wind: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; PV: </a:t>
            </a:r>
            <a:r>
              <a:rPr lang="de-DE" altLang="de-DE" sz="2000" dirty="0" err="1">
                <a:solidFill>
                  <a:schemeClr val="bg1"/>
                </a:solidFill>
              </a:rPr>
              <a:t>Hergersweiler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D6AD3F7-9F9C-1B20-0BE4-82DD5B19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158" y="5685484"/>
            <a:ext cx="301313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</a:t>
            </a:r>
            <a:r>
              <a:rPr lang="de-DE" altLang="de-DE" sz="1200" dirty="0">
                <a:hlinkClick r:id="rId3"/>
              </a:rPr>
              <a:t>ISE e.V., Meta-Studie „Monitoring“</a:t>
            </a:r>
            <a:endParaRPr lang="en-US" altLang="de-DE" sz="12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F909624-AEE3-E26C-35CC-B162F51E8646}"/>
              </a:ext>
            </a:extLst>
          </p:cNvPr>
          <p:cNvSpPr/>
          <p:nvPr/>
        </p:nvSpPr>
        <p:spPr bwMode="auto">
          <a:xfrm>
            <a:off x="904043" y="4734902"/>
            <a:ext cx="156885" cy="321166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58F8DC5-50C3-0AF2-F089-2B7A62866399}"/>
              </a:ext>
            </a:extLst>
          </p:cNvPr>
          <p:cNvSpPr txBox="1"/>
          <p:nvPr/>
        </p:nvSpPr>
        <p:spPr>
          <a:xfrm>
            <a:off x="1145895" y="4704390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PV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414AB9C-8C95-5342-F5AC-40B574245764}"/>
              </a:ext>
            </a:extLst>
          </p:cNvPr>
          <p:cNvSpPr/>
          <p:nvPr/>
        </p:nvSpPr>
        <p:spPr bwMode="auto">
          <a:xfrm>
            <a:off x="904043" y="5203631"/>
            <a:ext cx="156885" cy="32116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87583C-42B9-A129-F121-534BCA5C30CA}"/>
              </a:ext>
            </a:extLst>
          </p:cNvPr>
          <p:cNvSpPr txBox="1"/>
          <p:nvPr/>
        </p:nvSpPr>
        <p:spPr>
          <a:xfrm>
            <a:off x="1145895" y="5173119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Wind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198E6DA-036E-EFBE-A26F-8637C64A466E}"/>
              </a:ext>
            </a:extLst>
          </p:cNvPr>
          <p:cNvSpPr txBox="1"/>
          <p:nvPr/>
        </p:nvSpPr>
        <p:spPr>
          <a:xfrm>
            <a:off x="447142" y="850207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%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C1AA552-FDED-5955-0D52-A3D9C5C6F4BD}"/>
              </a:ext>
            </a:extLst>
          </p:cNvPr>
          <p:cNvSpPr txBox="1"/>
          <p:nvPr/>
        </p:nvSpPr>
        <p:spPr>
          <a:xfrm>
            <a:off x="1818761" y="4704390"/>
            <a:ext cx="7333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Hergersweiler</a:t>
            </a:r>
            <a:r>
              <a:rPr lang="de-DE" sz="1400" dirty="0">
                <a:solidFill>
                  <a:srgbClr val="FF0000"/>
                </a:solidFill>
              </a:rPr>
              <a:t> (Süd): Nennleistung= 14,1kWp; Ertrag= 14.9MWh, Volllaststunden= 1.059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7D23DA-BDA2-F4D6-7531-B20F8C10DB76}"/>
              </a:ext>
            </a:extLst>
          </p:cNvPr>
          <p:cNvSpPr txBox="1"/>
          <p:nvPr/>
        </p:nvSpPr>
        <p:spPr>
          <a:xfrm>
            <a:off x="1818761" y="5194937"/>
            <a:ext cx="7626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Freckenfeld</a:t>
            </a:r>
            <a:r>
              <a:rPr lang="de-DE" sz="1400" dirty="0">
                <a:solidFill>
                  <a:srgbClr val="FF0000"/>
                </a:solidFill>
              </a:rPr>
              <a:t>: Nennleistung= 6*3,3MW= 19,8MW, Ertrag= 58.740GWh; Vollaststunden= 2.967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D6620-E5DD-BD86-9D8F-715E6B859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49035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Windkraft- und PV-Anlagen ergänzen sich saisonal sehr gut!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04AE85A-E6BB-77C2-76FC-8AB7BEFA65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78685"/>
              </p:ext>
            </p:extLst>
          </p:nvPr>
        </p:nvGraphicFramePr>
        <p:xfrm>
          <a:off x="1374482" y="846690"/>
          <a:ext cx="7467765" cy="3514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23177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>
            <a:extLst>
              <a:ext uri="{FF2B5EF4-FFF2-40B4-BE49-F238E27FC236}">
                <a16:creationId xmlns:a16="http://schemas.microsoft.com/office/drawing/2014/main" id="{D37A26E1-4B4B-7AE0-067B-79B1CA67E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2" y="-41021"/>
            <a:ext cx="52022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Windatlas von D in 200 m über Grund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9438735-DDA2-332D-341A-FC9AD81D7C76}"/>
              </a:ext>
            </a:extLst>
          </p:cNvPr>
          <p:cNvSpPr/>
          <p:nvPr/>
        </p:nvSpPr>
        <p:spPr bwMode="auto">
          <a:xfrm>
            <a:off x="969962" y="4716780"/>
            <a:ext cx="84582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1B2E0C1-A2AD-CAF8-25F7-F47F9EDF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622" y="5569764"/>
            <a:ext cx="4424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endParaRPr lang="en-US" alt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5E4EAA-4DB4-7474-CB09-809F4E963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77" t="25520" r="33353" b="4893"/>
          <a:stretch/>
        </p:blipFill>
        <p:spPr>
          <a:xfrm>
            <a:off x="654019" y="919010"/>
            <a:ext cx="8510085" cy="4855233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FCD65183-1703-54AD-0F69-C0AEB706D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593" y="5841722"/>
            <a:ext cx="235853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</a:t>
            </a:r>
            <a:r>
              <a:rPr lang="de-DE" altLang="de-DE" sz="1200" dirty="0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</a:t>
            </a:r>
            <a:r>
              <a:rPr lang="de-DE" altLang="de-DE" sz="1200" dirty="0">
                <a:solidFill>
                  <a:srgbClr val="00B050"/>
                </a:solidFill>
              </a:rPr>
              <a:t> WINDATLAS.info</a:t>
            </a:r>
            <a:endParaRPr lang="en-US" altLang="de-DE" sz="1200" dirty="0">
              <a:solidFill>
                <a:srgbClr val="00B050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7A311F8-F0E0-E87E-93EF-BE9D8DB64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83539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Es gibt ausreichend Wind in D, von Nord nach Süd fallende Windhöffigkeit!</a:t>
            </a:r>
          </a:p>
        </p:txBody>
      </p:sp>
    </p:spTree>
    <p:extLst>
      <p:ext uri="{BB962C8B-B14F-4D97-AF65-F5344CB8AC3E}">
        <p14:creationId xmlns:p14="http://schemas.microsoft.com/office/powerpoint/2010/main" val="353443927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>
            <a:extLst>
              <a:ext uri="{FF2B5EF4-FFF2-40B4-BE49-F238E27FC236}">
                <a16:creationId xmlns:a16="http://schemas.microsoft.com/office/drawing/2014/main" id="{0977D16E-2BD2-B592-A800-FA356782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917" y="5818594"/>
            <a:ext cx="24801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</a:t>
            </a:r>
            <a:r>
              <a:rPr lang="de-DE" altLang="de-DE" sz="1200" dirty="0" err="1"/>
              <a:t>Gipscomm</a:t>
            </a:r>
            <a:r>
              <a:rPr lang="de-DE" altLang="de-DE" sz="1200" dirty="0"/>
              <a:t>-Energie, ISE e.V.</a:t>
            </a:r>
            <a:endParaRPr lang="en-US" altLang="de-DE" sz="1200" dirty="0"/>
          </a:p>
        </p:txBody>
      </p:sp>
      <p:pic>
        <p:nvPicPr>
          <p:cNvPr id="10245" name="Grafik 3">
            <a:extLst>
              <a:ext uri="{FF2B5EF4-FFF2-40B4-BE49-F238E27FC236}">
                <a16:creationId xmlns:a16="http://schemas.microsoft.com/office/drawing/2014/main" id="{7D577602-A9D2-4010-4B6A-D3B6A0780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582613"/>
            <a:ext cx="3859212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54" name="Gerade Verbindung mit Pfeil 4">
            <a:extLst>
              <a:ext uri="{FF2B5EF4-FFF2-40B4-BE49-F238E27FC236}">
                <a16:creationId xmlns:a16="http://schemas.microsoft.com/office/drawing/2014/main" id="{866EE18F-D52F-FC23-EDEC-4DDFEF864FE9}"/>
              </a:ext>
            </a:extLst>
          </p:cNvPr>
          <p:cNvCxnSpPr>
            <a:cxnSpLocks/>
          </p:cNvCxnSpPr>
          <p:nvPr/>
        </p:nvCxnSpPr>
        <p:spPr bwMode="auto">
          <a:xfrm>
            <a:off x="3407941" y="2347912"/>
            <a:ext cx="286616" cy="0"/>
          </a:xfrm>
          <a:prstGeom prst="straightConnector1">
            <a:avLst/>
          </a:prstGeom>
          <a:noFill/>
          <a:ln w="12700" algn="ctr">
            <a:solidFill>
              <a:srgbClr val="FFCC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5" name="Gerade Verbindung mit Pfeil 31">
            <a:extLst>
              <a:ext uri="{FF2B5EF4-FFF2-40B4-BE49-F238E27FC236}">
                <a16:creationId xmlns:a16="http://schemas.microsoft.com/office/drawing/2014/main" id="{B2C82F3C-B832-0078-650C-FB41B9814BF5}"/>
              </a:ext>
            </a:extLst>
          </p:cNvPr>
          <p:cNvCxnSpPr>
            <a:cxnSpLocks/>
          </p:cNvCxnSpPr>
          <p:nvPr/>
        </p:nvCxnSpPr>
        <p:spPr bwMode="auto">
          <a:xfrm>
            <a:off x="3307669" y="5381625"/>
            <a:ext cx="493568" cy="0"/>
          </a:xfrm>
          <a:prstGeom prst="straightConnector1">
            <a:avLst/>
          </a:prstGeom>
          <a:noFill/>
          <a:ln w="12700" algn="ctr">
            <a:solidFill>
              <a:srgbClr val="FFCC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 Box 5">
            <a:extLst>
              <a:ext uri="{FF2B5EF4-FFF2-40B4-BE49-F238E27FC236}">
                <a16:creationId xmlns:a16="http://schemas.microsoft.com/office/drawing/2014/main" id="{EDEC984A-D695-1617-6279-6AF39C5F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724" y="4432763"/>
            <a:ext cx="28854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900" b="1" dirty="0"/>
              <a:t>Trafo</a:t>
            </a:r>
            <a:endParaRPr lang="en-US" altLang="de-DE" sz="900" b="1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E1FE410-E565-1E0C-1469-402CA749DB3E}"/>
              </a:ext>
            </a:extLst>
          </p:cNvPr>
          <p:cNvGrpSpPr/>
          <p:nvPr/>
        </p:nvGrpSpPr>
        <p:grpSpPr>
          <a:xfrm>
            <a:off x="1342182" y="685800"/>
            <a:ext cx="8204154" cy="4821238"/>
            <a:chOff x="1342182" y="685800"/>
            <a:chExt cx="8204154" cy="4821238"/>
          </a:xfrm>
        </p:grpSpPr>
        <p:cxnSp>
          <p:nvCxnSpPr>
            <p:cNvPr id="10272" name="Gerade Verbindung mit Pfeil 23">
              <a:extLst>
                <a:ext uri="{FF2B5EF4-FFF2-40B4-BE49-F238E27FC236}">
                  <a16:creationId xmlns:a16="http://schemas.microsoft.com/office/drawing/2014/main" id="{92AF4FF2-61A2-3AA4-1D9B-0767E5B0F6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25351" y="1900833"/>
              <a:ext cx="0" cy="360620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Text Box 113">
              <a:extLst>
                <a:ext uri="{FF2B5EF4-FFF2-40B4-BE49-F238E27FC236}">
                  <a16:creationId xmlns:a16="http://schemas.microsoft.com/office/drawing/2014/main" id="{3ACA6394-07F9-5687-9F6F-E45A21CAE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1101" y="1897766"/>
              <a:ext cx="2715235" cy="2769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chemeClr val="bg1"/>
                  </a:solidFill>
                </a:rPr>
                <a:t>7,2 MW, Vestas, 285 m hoch  &gt;2024</a:t>
              </a:r>
            </a:p>
          </p:txBody>
        </p:sp>
        <p:cxnSp>
          <p:nvCxnSpPr>
            <p:cNvPr id="7" name="Gerade Verbindung mit Pfeil 7">
              <a:extLst>
                <a:ext uri="{FF2B5EF4-FFF2-40B4-BE49-F238E27FC236}">
                  <a16:creationId xmlns:a16="http://schemas.microsoft.com/office/drawing/2014/main" id="{F697A0A7-837C-30A1-7948-4E86D72E02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38758" y="685800"/>
              <a:ext cx="0" cy="270093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feld 29">
              <a:extLst>
                <a:ext uri="{FF2B5EF4-FFF2-40B4-BE49-F238E27FC236}">
                  <a16:creationId xmlns:a16="http://schemas.microsoft.com/office/drawing/2014/main" id="{769253A8-7DBB-2CBF-F722-D53C5D9B5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2182" y="2626698"/>
              <a:ext cx="755335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600" dirty="0">
                  <a:solidFill>
                    <a:schemeClr val="bg1"/>
                  </a:solidFill>
                </a:rPr>
                <a:t>172 m</a:t>
              </a:r>
            </a:p>
          </p:txBody>
        </p:sp>
        <p:sp>
          <p:nvSpPr>
            <p:cNvPr id="6" name="Textfeld 26">
              <a:extLst>
                <a:ext uri="{FF2B5EF4-FFF2-40B4-BE49-F238E27FC236}">
                  <a16:creationId xmlns:a16="http://schemas.microsoft.com/office/drawing/2014/main" id="{35F1DA07-8397-421B-2CC8-F925CA34C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7021" y="3445014"/>
              <a:ext cx="755335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bg1"/>
                  </a:solidFill>
                </a:rPr>
                <a:t>199 m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EF00222-A68D-9274-A3E2-C598291E90DE}"/>
              </a:ext>
            </a:extLst>
          </p:cNvPr>
          <p:cNvGrpSpPr/>
          <p:nvPr/>
        </p:nvGrpSpPr>
        <p:grpSpPr>
          <a:xfrm>
            <a:off x="538798" y="685800"/>
            <a:ext cx="8931090" cy="4849813"/>
            <a:chOff x="538798" y="685800"/>
            <a:chExt cx="8931090" cy="4849813"/>
          </a:xfrm>
        </p:grpSpPr>
        <p:sp>
          <p:nvSpPr>
            <p:cNvPr id="10265" name="Text Box 113">
              <a:extLst>
                <a:ext uri="{FF2B5EF4-FFF2-40B4-BE49-F238E27FC236}">
                  <a16:creationId xmlns:a16="http://schemas.microsoft.com/office/drawing/2014/main" id="{A0698F90-1F76-D5AD-1959-FB37F4846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0999" y="947073"/>
              <a:ext cx="272888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solidFill>
                    <a:srgbClr val="FF6600"/>
                  </a:solidFill>
                </a:rPr>
                <a:t>Entwicklung der Windrad-Leistung</a:t>
              </a:r>
            </a:p>
            <a:p>
              <a:pPr eaLnBrk="1" hangingPunct="1"/>
              <a:endParaRPr lang="de-DE" altLang="de-DE" sz="1200" dirty="0">
                <a:solidFill>
                  <a:srgbClr val="FF6600"/>
                </a:solidFill>
              </a:endParaRPr>
            </a:p>
          </p:txBody>
        </p:sp>
        <p:cxnSp>
          <p:nvCxnSpPr>
            <p:cNvPr id="10267" name="Gerade Verbindung 5">
              <a:extLst>
                <a:ext uri="{FF2B5EF4-FFF2-40B4-BE49-F238E27FC236}">
                  <a16:creationId xmlns:a16="http://schemas.microsoft.com/office/drawing/2014/main" id="{C98A2A7F-67EC-6F7F-78C8-FC33475F0F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90566" y="685800"/>
              <a:ext cx="2200068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8" name="Gerade Verbindung 14">
              <a:extLst>
                <a:ext uri="{FF2B5EF4-FFF2-40B4-BE49-F238E27FC236}">
                  <a16:creationId xmlns:a16="http://schemas.microsoft.com/office/drawing/2014/main" id="{F52074F2-07B9-0E54-E013-3285CBFFBD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90566" y="3386733"/>
              <a:ext cx="2200067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9" name="Gerade Verbindung 15">
              <a:extLst>
                <a:ext uri="{FF2B5EF4-FFF2-40B4-BE49-F238E27FC236}">
                  <a16:creationId xmlns:a16="http://schemas.microsoft.com/office/drawing/2014/main" id="{B8852948-6DFC-FF74-4260-EA7A6F0D76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57092" y="1900833"/>
              <a:ext cx="2500267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0" name="Gerade Verbindung 16">
              <a:extLst>
                <a:ext uri="{FF2B5EF4-FFF2-40B4-BE49-F238E27FC236}">
                  <a16:creationId xmlns:a16="http://schemas.microsoft.com/office/drawing/2014/main" id="{40DADDFC-62C4-5DFC-2F29-03CE3E4FFB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352078" y="5535613"/>
              <a:ext cx="1309769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1" name="Gerade Verbindung mit Pfeil 20">
              <a:extLst>
                <a:ext uri="{FF2B5EF4-FFF2-40B4-BE49-F238E27FC236}">
                  <a16:creationId xmlns:a16="http://schemas.microsoft.com/office/drawing/2014/main" id="{EE69BDBA-3FC8-4671-F64E-1471049564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44662" y="685800"/>
              <a:ext cx="0" cy="270093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3" name="Textfeld 12">
              <a:extLst>
                <a:ext uri="{FF2B5EF4-FFF2-40B4-BE49-F238E27FC236}">
                  <a16:creationId xmlns:a16="http://schemas.microsoft.com/office/drawing/2014/main" id="{0BD423DC-6F7F-EF30-D2E6-FB95F7FC0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798" y="1424127"/>
              <a:ext cx="641396" cy="3385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bg1"/>
                  </a:solidFill>
                </a:rPr>
                <a:t>77 m</a:t>
              </a:r>
            </a:p>
          </p:txBody>
        </p:sp>
        <p:sp>
          <p:nvSpPr>
            <p:cNvPr id="10275" name="Text Box 113">
              <a:extLst>
                <a:ext uri="{FF2B5EF4-FFF2-40B4-BE49-F238E27FC236}">
                  <a16:creationId xmlns:a16="http://schemas.microsoft.com/office/drawing/2014/main" id="{FEB4A01B-9FAE-689E-C018-309869ECB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2708" y="1194753"/>
              <a:ext cx="2544991" cy="276999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chemeClr val="bg1"/>
                  </a:solidFill>
                </a:rPr>
                <a:t>1,5 MW, Pfalzwind, </a:t>
              </a:r>
              <a:r>
                <a:rPr lang="de-DE" altLang="de-DE" sz="1200" i="1" dirty="0" err="1">
                  <a:solidFill>
                    <a:schemeClr val="bg1"/>
                  </a:solidFill>
                </a:rPr>
                <a:t>Minfeld</a:t>
              </a:r>
              <a:r>
                <a:rPr lang="de-DE" altLang="de-DE" sz="1200" i="1" dirty="0">
                  <a:solidFill>
                    <a:schemeClr val="bg1"/>
                  </a:solidFill>
                </a:rPr>
                <a:t>, 2004</a:t>
              </a:r>
            </a:p>
          </p:txBody>
        </p:sp>
        <p:cxnSp>
          <p:nvCxnSpPr>
            <p:cNvPr id="10259" name="Gerade Verbindung mit Pfeil 21">
              <a:extLst>
                <a:ext uri="{FF2B5EF4-FFF2-40B4-BE49-F238E27FC236}">
                  <a16:creationId xmlns:a16="http://schemas.microsoft.com/office/drawing/2014/main" id="{201CB390-6557-C5A9-2EAE-A70880DB18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91881" y="1900833"/>
              <a:ext cx="0" cy="360620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4" name="Textfeld 26">
              <a:extLst>
                <a:ext uri="{FF2B5EF4-FFF2-40B4-BE49-F238E27FC236}">
                  <a16:creationId xmlns:a16="http://schemas.microsoft.com/office/drawing/2014/main" id="{E1B12AB2-F6EC-1B55-ABF9-BE03310E3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4042" y="2431872"/>
              <a:ext cx="755187" cy="3385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bg1"/>
                  </a:solidFill>
                </a:rPr>
                <a:t>100 m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81713F5-9A56-F5BE-7EF8-777BBB435C9B}"/>
              </a:ext>
            </a:extLst>
          </p:cNvPr>
          <p:cNvGrpSpPr/>
          <p:nvPr/>
        </p:nvGrpSpPr>
        <p:grpSpPr>
          <a:xfrm>
            <a:off x="920560" y="685800"/>
            <a:ext cx="8451429" cy="4821238"/>
            <a:chOff x="920560" y="685800"/>
            <a:chExt cx="8451429" cy="4821238"/>
          </a:xfrm>
        </p:grpSpPr>
        <p:cxnSp>
          <p:nvCxnSpPr>
            <p:cNvPr id="13" name="Gerade Verbindung mit Pfeil 23">
              <a:extLst>
                <a:ext uri="{FF2B5EF4-FFF2-40B4-BE49-F238E27FC236}">
                  <a16:creationId xmlns:a16="http://schemas.microsoft.com/office/drawing/2014/main" id="{DB42D0C6-DA34-1675-C01B-AF6A6229E3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05531" y="1900833"/>
              <a:ext cx="0" cy="360620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58" name="Gerade Verbindung mit Pfeil 7">
              <a:extLst>
                <a:ext uri="{FF2B5EF4-FFF2-40B4-BE49-F238E27FC236}">
                  <a16:creationId xmlns:a16="http://schemas.microsoft.com/office/drawing/2014/main" id="{E3DF2EED-6B6B-885F-386C-5067B38E58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94622" y="685800"/>
              <a:ext cx="0" cy="270093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60" name="Text Box 113">
              <a:extLst>
                <a:ext uri="{FF2B5EF4-FFF2-40B4-BE49-F238E27FC236}">
                  <a16:creationId xmlns:a16="http://schemas.microsoft.com/office/drawing/2014/main" id="{0CD6A41C-4C6D-5E91-C979-0676F029E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1101" y="1532563"/>
              <a:ext cx="2540888" cy="27699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chemeClr val="bg1"/>
                  </a:solidFill>
                </a:rPr>
                <a:t>3,3 MW, EnBW, </a:t>
              </a:r>
              <a:r>
                <a:rPr lang="de-DE" altLang="de-DE" sz="1200" i="1" dirty="0" err="1">
                  <a:solidFill>
                    <a:schemeClr val="bg1"/>
                  </a:solidFill>
                </a:rPr>
                <a:t>Freckenfeld</a:t>
              </a:r>
              <a:r>
                <a:rPr lang="de-DE" altLang="de-DE" sz="1200" i="1" dirty="0">
                  <a:solidFill>
                    <a:schemeClr val="bg1"/>
                  </a:solidFill>
                </a:rPr>
                <a:t>, 2018</a:t>
              </a:r>
            </a:p>
          </p:txBody>
        </p:sp>
        <p:sp>
          <p:nvSpPr>
            <p:cNvPr id="10261" name="Textfeld 29">
              <a:extLst>
                <a:ext uri="{FF2B5EF4-FFF2-40B4-BE49-F238E27FC236}">
                  <a16:creationId xmlns:a16="http://schemas.microsoft.com/office/drawing/2014/main" id="{2B34BDE5-0FA1-D3AA-9FBB-5A784AA7C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560" y="2058352"/>
              <a:ext cx="755370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600" dirty="0">
                  <a:solidFill>
                    <a:schemeClr val="bg1"/>
                  </a:solidFill>
                </a:rPr>
                <a:t>131 m</a:t>
              </a:r>
            </a:p>
          </p:txBody>
        </p:sp>
        <p:sp>
          <p:nvSpPr>
            <p:cNvPr id="10256" name="Textfeld 9">
              <a:extLst>
                <a:ext uri="{FF2B5EF4-FFF2-40B4-BE49-F238E27FC236}">
                  <a16:creationId xmlns:a16="http://schemas.microsoft.com/office/drawing/2014/main" id="{BCF956B3-4343-7124-C877-2F8F43218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1428" y="5168484"/>
              <a:ext cx="641522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>
                  <a:solidFill>
                    <a:schemeClr val="bg1"/>
                  </a:solidFill>
                </a:rPr>
                <a:t>10 m</a:t>
              </a:r>
            </a:p>
          </p:txBody>
        </p:sp>
        <p:sp>
          <p:nvSpPr>
            <p:cNvPr id="10257" name="Textfeld 37">
              <a:extLst>
                <a:ext uri="{FF2B5EF4-FFF2-40B4-BE49-F238E27FC236}">
                  <a16:creationId xmlns:a16="http://schemas.microsoft.com/office/drawing/2014/main" id="{6B834F08-EFDF-D6CC-B016-3B53529F3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3199" y="2316467"/>
              <a:ext cx="699230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>
                  <a:solidFill>
                    <a:schemeClr val="bg1"/>
                  </a:solidFill>
                </a:rPr>
                <a:t>3,3 m</a:t>
              </a:r>
            </a:p>
          </p:txBody>
        </p:sp>
        <p:sp>
          <p:nvSpPr>
            <p:cNvPr id="10262" name="Textfeld 30">
              <a:extLst>
                <a:ext uri="{FF2B5EF4-FFF2-40B4-BE49-F238E27FC236}">
                  <a16:creationId xmlns:a16="http://schemas.microsoft.com/office/drawing/2014/main" id="{47F20CBF-CAF1-599C-1AA0-33C1779D8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7192" y="2965252"/>
              <a:ext cx="755370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600" dirty="0">
                  <a:solidFill>
                    <a:schemeClr val="bg1"/>
                  </a:solidFill>
                </a:rPr>
                <a:t>134 m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F3452CD-4EFC-F0DC-983D-13832E94F7DA}"/>
              </a:ext>
            </a:extLst>
          </p:cNvPr>
          <p:cNvGrpSpPr/>
          <p:nvPr/>
        </p:nvGrpSpPr>
        <p:grpSpPr>
          <a:xfrm>
            <a:off x="4009428" y="3924300"/>
            <a:ext cx="5710833" cy="1824953"/>
            <a:chOff x="4009428" y="3924300"/>
            <a:chExt cx="5710833" cy="1824953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38CE9635-438E-0FAB-6D3E-D81E35894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9428" y="3924300"/>
              <a:ext cx="5710833" cy="1800225"/>
              <a:chOff x="4009428" y="3924300"/>
              <a:chExt cx="5710847" cy="1800225"/>
            </a:xfrm>
          </p:grpSpPr>
          <p:sp>
            <p:nvSpPr>
              <p:cNvPr id="10263" name="Freihandform 22">
                <a:extLst>
                  <a:ext uri="{FF2B5EF4-FFF2-40B4-BE49-F238E27FC236}">
                    <a16:creationId xmlns:a16="http://schemas.microsoft.com/office/drawing/2014/main" id="{9F263249-A2B6-0AED-534D-74FF42186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428" y="5476875"/>
                <a:ext cx="5095875" cy="247650"/>
              </a:xfrm>
              <a:custGeom>
                <a:avLst/>
                <a:gdLst>
                  <a:gd name="T0" fmla="*/ 0 w 5095875"/>
                  <a:gd name="T1" fmla="*/ 57150 h 247650"/>
                  <a:gd name="T2" fmla="*/ 0 w 5095875"/>
                  <a:gd name="T3" fmla="*/ 247650 h 247650"/>
                  <a:gd name="T4" fmla="*/ 5095875 w 5095875"/>
                  <a:gd name="T5" fmla="*/ 247650 h 247650"/>
                  <a:gd name="T6" fmla="*/ 5095875 w 5095875"/>
                  <a:gd name="T7" fmla="*/ 0 h 247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95875" h="247650">
                    <a:moveTo>
                      <a:pt x="0" y="57150"/>
                    </a:moveTo>
                    <a:lnTo>
                      <a:pt x="0" y="247650"/>
                    </a:lnTo>
                    <a:lnTo>
                      <a:pt x="5095875" y="247650"/>
                    </a:lnTo>
                    <a:lnTo>
                      <a:pt x="5095875" y="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pic>
            <p:nvPicPr>
              <p:cNvPr id="10264" name="Grafik 19">
                <a:extLst>
                  <a:ext uri="{FF2B5EF4-FFF2-40B4-BE49-F238E27FC236}">
                    <a16:creationId xmlns:a16="http://schemas.microsoft.com/office/drawing/2014/main" id="{2A1522AF-53E9-B2F0-8BE5-888AD323A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6581" y="3924300"/>
                <a:ext cx="2833694" cy="161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0CD45D2-7F54-C149-43F0-97D6FB1630DE}"/>
                </a:ext>
              </a:extLst>
            </p:cNvPr>
            <p:cNvSpPr txBox="1"/>
            <p:nvPr/>
          </p:nvSpPr>
          <p:spPr>
            <a:xfrm>
              <a:off x="7797006" y="5503032"/>
              <a:ext cx="12009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/>
                <a:t>Netzeinspeisung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FB935F4-AA4C-CAB2-37B7-C676353B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P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=</a:t>
            </a:r>
            <a:r>
              <a:rPr kumimoji="0" lang="de-DE" altLang="de-DE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12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ρAv</a:t>
            </a:r>
            <a:r>
              <a:rPr kumimoji="0" lang="de-DE" altLang="de-DE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3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A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...durchstr</a:t>
            </a:r>
            <a:r>
              <a:rPr kumimoji="0" lang="de-DE" altLang="de-DE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IXGeneral"/>
              </a:rPr>
              <a:t>ö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mte Fl</a:t>
            </a:r>
            <a:r>
              <a:rPr kumimoji="0" lang="de-DE" altLang="de-DE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IXGeneral"/>
              </a:rPr>
              <a:t>ä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che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ρ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...Dichte der Luft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v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...Windgeschwindigkeit</a:t>
            </a:r>
            <a:r>
              <a:rPr kumimoji="0" lang="de-DE" altLang="de-DE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7CF875E-2C03-0D27-1653-5DF8DF1EB2FD}"/>
              </a:ext>
            </a:extLst>
          </p:cNvPr>
          <p:cNvGrpSpPr/>
          <p:nvPr/>
        </p:nvGrpSpPr>
        <p:grpSpPr>
          <a:xfrm>
            <a:off x="7184497" y="2429169"/>
            <a:ext cx="2002057" cy="1124950"/>
            <a:chOff x="7412173" y="2792901"/>
            <a:chExt cx="2002057" cy="1124950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FC57DF10-3DBB-D31B-2CB1-7EC78F4618E8}"/>
                </a:ext>
              </a:extLst>
            </p:cNvPr>
            <p:cNvGrpSpPr/>
            <p:nvPr/>
          </p:nvGrpSpPr>
          <p:grpSpPr>
            <a:xfrm>
              <a:off x="7412173" y="2792901"/>
              <a:ext cx="2002057" cy="1124950"/>
              <a:chOff x="7244161" y="2792901"/>
              <a:chExt cx="2002057" cy="1124950"/>
            </a:xfrm>
          </p:grpSpPr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D41D683B-6E93-2488-6DBC-D2DECA4F4119}"/>
                  </a:ext>
                </a:extLst>
              </p:cNvPr>
              <p:cNvSpPr txBox="1"/>
              <p:nvPr/>
            </p:nvSpPr>
            <p:spPr>
              <a:xfrm>
                <a:off x="7244161" y="2792901"/>
                <a:ext cx="181717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600" i="1" dirty="0">
                    <a:solidFill>
                      <a:srgbClr val="FF0000"/>
                    </a:solidFill>
                    <a:effectLst/>
                    <a:latin typeface="+mn-lt"/>
                  </a:rPr>
                  <a:t>P </a:t>
                </a:r>
                <a:r>
                  <a:rPr lang="de-DE" sz="1600" dirty="0">
                    <a:solidFill>
                      <a:srgbClr val="FF0000"/>
                    </a:solidFill>
                    <a:effectLst/>
                    <a:latin typeface="+mn-lt"/>
                  </a:rPr>
                  <a:t>= 1/2 *</a:t>
                </a:r>
                <a:r>
                  <a:rPr lang="el-GR" sz="1600" i="1" dirty="0">
                    <a:solidFill>
                      <a:srgbClr val="FF0000"/>
                    </a:solidFill>
                    <a:effectLst/>
                    <a:latin typeface="+mn-lt"/>
                  </a:rPr>
                  <a:t>ρ</a:t>
                </a:r>
                <a:r>
                  <a:rPr lang="de-DE" sz="1600" i="1" dirty="0">
                    <a:solidFill>
                      <a:srgbClr val="FF0000"/>
                    </a:solidFill>
                    <a:effectLst/>
                    <a:latin typeface="+mn-lt"/>
                  </a:rPr>
                  <a:t>*A*v</a:t>
                </a:r>
                <a:r>
                  <a:rPr lang="de-DE" sz="1600" baseline="30000" dirty="0">
                    <a:solidFill>
                      <a:srgbClr val="FF0000"/>
                    </a:solidFill>
                    <a:effectLst/>
                    <a:latin typeface="+mn-lt"/>
                  </a:rPr>
                  <a:t>3</a:t>
                </a:r>
                <a:endParaRPr lang="de-DE" sz="1600" baseline="300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9B6E36C-3D71-CEC1-F6CB-CA66510D99A7}"/>
                  </a:ext>
                </a:extLst>
              </p:cNvPr>
              <p:cNvSpPr txBox="1"/>
              <p:nvPr/>
            </p:nvSpPr>
            <p:spPr>
              <a:xfrm>
                <a:off x="7259779" y="3086854"/>
                <a:ext cx="198643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P: Leistung</a:t>
                </a:r>
                <a:b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</a:br>
                <a:r>
                  <a:rPr lang="el-GR" sz="1200" i="1" dirty="0">
                    <a:solidFill>
                      <a:srgbClr val="FF0000"/>
                    </a:solidFill>
                    <a:effectLst/>
                    <a:latin typeface="+mn-lt"/>
                  </a:rPr>
                  <a:t>ρ </a:t>
                </a:r>
                <a:r>
                  <a:rPr lang="de-DE" sz="1200" i="1" dirty="0">
                    <a:solidFill>
                      <a:srgbClr val="FF0000"/>
                    </a:solidFill>
                    <a:latin typeface="+mj-lt"/>
                  </a:rPr>
                  <a:t>: 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Dichte der Luft</a:t>
                </a:r>
                <a:b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</a:b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A</a:t>
                </a:r>
                <a:r>
                  <a:rPr lang="de-DE" sz="1200" i="1" dirty="0">
                    <a:solidFill>
                      <a:srgbClr val="FF0000"/>
                    </a:solidFill>
                    <a:latin typeface="+mj-lt"/>
                  </a:rPr>
                  <a:t>: 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durchstr</a:t>
                </a:r>
                <a:r>
                  <a:rPr lang="de-DE" sz="1200" b="0" i="1" dirty="0">
                    <a:solidFill>
                      <a:srgbClr val="FF0000"/>
                    </a:solidFill>
                    <a:effectLst/>
                    <a:latin typeface="+mj-lt"/>
                  </a:rPr>
                  <a:t>ö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mte Fl</a:t>
                </a:r>
                <a:r>
                  <a:rPr lang="de-DE" sz="1200" b="0" i="1" dirty="0">
                    <a:solidFill>
                      <a:srgbClr val="FF0000"/>
                    </a:solidFill>
                    <a:effectLst/>
                    <a:latin typeface="+mj-lt"/>
                  </a:rPr>
                  <a:t>ä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che</a:t>
                </a:r>
              </a:p>
              <a:p>
                <a:r>
                  <a:rPr lang="de-DE" sz="1200" i="1" dirty="0">
                    <a:solidFill>
                      <a:srgbClr val="FF0000"/>
                    </a:solidFill>
                    <a:latin typeface="+mj-lt"/>
                  </a:rPr>
                  <a:t>v: 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Windgeschwindigkeit</a:t>
                </a:r>
                <a:endParaRPr lang="de-DE" sz="1200" i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2A59A211-A1D6-1E63-7A08-1FBDBAB651B1}"/>
                </a:ext>
              </a:extLst>
            </p:cNvPr>
            <p:cNvSpPr/>
            <p:nvPr/>
          </p:nvSpPr>
          <p:spPr bwMode="auto">
            <a:xfrm>
              <a:off x="7412173" y="2792901"/>
              <a:ext cx="1959812" cy="1106671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1F01C8D-582B-ADED-31CC-77DDC8382DCE}"/>
              </a:ext>
            </a:extLst>
          </p:cNvPr>
          <p:cNvGrpSpPr/>
          <p:nvPr/>
        </p:nvGrpSpPr>
        <p:grpSpPr>
          <a:xfrm rot="5861808">
            <a:off x="2698885" y="2885571"/>
            <a:ext cx="929480" cy="71626"/>
            <a:chOff x="2139950" y="3743328"/>
            <a:chExt cx="1235909" cy="91080"/>
          </a:xfrm>
        </p:grpSpPr>
        <p:sp>
          <p:nvSpPr>
            <p:cNvPr id="19" name="Gleichschenkliges Dreieck 18">
              <a:extLst>
                <a:ext uri="{FF2B5EF4-FFF2-40B4-BE49-F238E27FC236}">
                  <a16:creationId xmlns:a16="http://schemas.microsoft.com/office/drawing/2014/main" id="{830F483B-3DCC-E82B-94EE-1D48F616712F}"/>
                </a:ext>
              </a:extLst>
            </p:cNvPr>
            <p:cNvSpPr/>
            <p:nvPr/>
          </p:nvSpPr>
          <p:spPr bwMode="auto">
            <a:xfrm>
              <a:off x="213995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Gleichschenkliges Dreieck 19">
              <a:extLst>
                <a:ext uri="{FF2B5EF4-FFF2-40B4-BE49-F238E27FC236}">
                  <a16:creationId xmlns:a16="http://schemas.microsoft.com/office/drawing/2014/main" id="{B71E4A82-4A6C-B9DE-30C1-73463A6DE488}"/>
                </a:ext>
              </a:extLst>
            </p:cNvPr>
            <p:cNvSpPr/>
            <p:nvPr/>
          </p:nvSpPr>
          <p:spPr bwMode="auto">
            <a:xfrm>
              <a:off x="219077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84BC4402-636F-94D8-F168-0B2FFEBACEF5}"/>
                </a:ext>
              </a:extLst>
            </p:cNvPr>
            <p:cNvSpPr/>
            <p:nvPr/>
          </p:nvSpPr>
          <p:spPr bwMode="auto">
            <a:xfrm>
              <a:off x="2239978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DE8D2B23-5EB2-9634-6BAC-DFBAFA43B784}"/>
                </a:ext>
              </a:extLst>
            </p:cNvPr>
            <p:cNvSpPr/>
            <p:nvPr/>
          </p:nvSpPr>
          <p:spPr bwMode="auto">
            <a:xfrm>
              <a:off x="2295166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F4BA5E71-122A-7EA0-864E-48A3E1454CAF}"/>
                </a:ext>
              </a:extLst>
            </p:cNvPr>
            <p:cNvSpPr/>
            <p:nvPr/>
          </p:nvSpPr>
          <p:spPr bwMode="auto">
            <a:xfrm>
              <a:off x="2345993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5340ACF-9DD6-E53A-4BB5-7849524583E3}"/>
                </a:ext>
              </a:extLst>
            </p:cNvPr>
            <p:cNvSpPr/>
            <p:nvPr/>
          </p:nvSpPr>
          <p:spPr bwMode="auto">
            <a:xfrm>
              <a:off x="239519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Gleichschenkliges Dreieck 100">
              <a:extLst>
                <a:ext uri="{FF2B5EF4-FFF2-40B4-BE49-F238E27FC236}">
                  <a16:creationId xmlns:a16="http://schemas.microsoft.com/office/drawing/2014/main" id="{2136ED01-9308-6C17-74A4-9DDDAB08C052}"/>
                </a:ext>
              </a:extLst>
            </p:cNvPr>
            <p:cNvSpPr/>
            <p:nvPr/>
          </p:nvSpPr>
          <p:spPr bwMode="auto">
            <a:xfrm>
              <a:off x="245199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Gleichschenkliges Dreieck 101">
              <a:extLst>
                <a:ext uri="{FF2B5EF4-FFF2-40B4-BE49-F238E27FC236}">
                  <a16:creationId xmlns:a16="http://schemas.microsoft.com/office/drawing/2014/main" id="{BA6C8D10-8FD6-0FC4-2068-BE282B7C8790}"/>
                </a:ext>
              </a:extLst>
            </p:cNvPr>
            <p:cNvSpPr/>
            <p:nvPr/>
          </p:nvSpPr>
          <p:spPr bwMode="auto">
            <a:xfrm>
              <a:off x="250282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Gleichschenkliges Dreieck 102">
              <a:extLst>
                <a:ext uri="{FF2B5EF4-FFF2-40B4-BE49-F238E27FC236}">
                  <a16:creationId xmlns:a16="http://schemas.microsoft.com/office/drawing/2014/main" id="{A6E0923C-6393-456F-C71E-09657B26B622}"/>
                </a:ext>
              </a:extLst>
            </p:cNvPr>
            <p:cNvSpPr/>
            <p:nvPr/>
          </p:nvSpPr>
          <p:spPr bwMode="auto">
            <a:xfrm>
              <a:off x="2552025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Gleichschenkliges Dreieck 103">
              <a:extLst>
                <a:ext uri="{FF2B5EF4-FFF2-40B4-BE49-F238E27FC236}">
                  <a16:creationId xmlns:a16="http://schemas.microsoft.com/office/drawing/2014/main" id="{D00AE98D-64F3-3D18-592A-DD0FC368D3EF}"/>
                </a:ext>
              </a:extLst>
            </p:cNvPr>
            <p:cNvSpPr/>
            <p:nvPr/>
          </p:nvSpPr>
          <p:spPr bwMode="auto">
            <a:xfrm>
              <a:off x="2607213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Gleichschenkliges Dreieck 104">
              <a:extLst>
                <a:ext uri="{FF2B5EF4-FFF2-40B4-BE49-F238E27FC236}">
                  <a16:creationId xmlns:a16="http://schemas.microsoft.com/office/drawing/2014/main" id="{F0F0D846-EFBB-07E0-0A7F-A1643766B76A}"/>
                </a:ext>
              </a:extLst>
            </p:cNvPr>
            <p:cNvSpPr/>
            <p:nvPr/>
          </p:nvSpPr>
          <p:spPr bwMode="auto">
            <a:xfrm>
              <a:off x="265804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Gleichschenkliges Dreieck 105">
              <a:extLst>
                <a:ext uri="{FF2B5EF4-FFF2-40B4-BE49-F238E27FC236}">
                  <a16:creationId xmlns:a16="http://schemas.microsoft.com/office/drawing/2014/main" id="{827142C6-0CF6-4115-E4A1-0A38771C09F9}"/>
                </a:ext>
              </a:extLst>
            </p:cNvPr>
            <p:cNvSpPr/>
            <p:nvPr/>
          </p:nvSpPr>
          <p:spPr bwMode="auto">
            <a:xfrm>
              <a:off x="2707241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Gleichschenkliges Dreieck 106">
              <a:extLst>
                <a:ext uri="{FF2B5EF4-FFF2-40B4-BE49-F238E27FC236}">
                  <a16:creationId xmlns:a16="http://schemas.microsoft.com/office/drawing/2014/main" id="{9ED5745E-3713-ACE0-ECFD-6C01CCEB6AC3}"/>
                </a:ext>
              </a:extLst>
            </p:cNvPr>
            <p:cNvSpPr/>
            <p:nvPr/>
          </p:nvSpPr>
          <p:spPr bwMode="auto">
            <a:xfrm>
              <a:off x="275641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Gleichschenkliges Dreieck 107">
              <a:extLst>
                <a:ext uri="{FF2B5EF4-FFF2-40B4-BE49-F238E27FC236}">
                  <a16:creationId xmlns:a16="http://schemas.microsoft.com/office/drawing/2014/main" id="{36A2E9A3-C746-1015-1905-5493D7A52142}"/>
                </a:ext>
              </a:extLst>
            </p:cNvPr>
            <p:cNvSpPr/>
            <p:nvPr/>
          </p:nvSpPr>
          <p:spPr bwMode="auto">
            <a:xfrm>
              <a:off x="280724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Gleichschenkliges Dreieck 108">
              <a:extLst>
                <a:ext uri="{FF2B5EF4-FFF2-40B4-BE49-F238E27FC236}">
                  <a16:creationId xmlns:a16="http://schemas.microsoft.com/office/drawing/2014/main" id="{90C94FDF-847D-5184-5D6C-AE78F4B3C28B}"/>
                </a:ext>
              </a:extLst>
            </p:cNvPr>
            <p:cNvSpPr/>
            <p:nvPr/>
          </p:nvSpPr>
          <p:spPr bwMode="auto">
            <a:xfrm>
              <a:off x="2856445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Gleichschenkliges Dreieck 109">
              <a:extLst>
                <a:ext uri="{FF2B5EF4-FFF2-40B4-BE49-F238E27FC236}">
                  <a16:creationId xmlns:a16="http://schemas.microsoft.com/office/drawing/2014/main" id="{D9F2431F-CDE2-A3A4-F152-550EBC8A0026}"/>
                </a:ext>
              </a:extLst>
            </p:cNvPr>
            <p:cNvSpPr/>
            <p:nvPr/>
          </p:nvSpPr>
          <p:spPr bwMode="auto">
            <a:xfrm>
              <a:off x="2911633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1" name="Gleichschenkliges Dreieck 110">
              <a:extLst>
                <a:ext uri="{FF2B5EF4-FFF2-40B4-BE49-F238E27FC236}">
                  <a16:creationId xmlns:a16="http://schemas.microsoft.com/office/drawing/2014/main" id="{0813509B-E985-C2B6-7870-120935BBEAC0}"/>
                </a:ext>
              </a:extLst>
            </p:cNvPr>
            <p:cNvSpPr/>
            <p:nvPr/>
          </p:nvSpPr>
          <p:spPr bwMode="auto">
            <a:xfrm>
              <a:off x="296246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Gleichschenkliges Dreieck 111">
              <a:extLst>
                <a:ext uri="{FF2B5EF4-FFF2-40B4-BE49-F238E27FC236}">
                  <a16:creationId xmlns:a16="http://schemas.microsoft.com/office/drawing/2014/main" id="{80F2879E-1EDD-DCA3-6300-6BF651D1999D}"/>
                </a:ext>
              </a:extLst>
            </p:cNvPr>
            <p:cNvSpPr/>
            <p:nvPr/>
          </p:nvSpPr>
          <p:spPr bwMode="auto">
            <a:xfrm>
              <a:off x="3011661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3" name="Gleichschenkliges Dreieck 112">
              <a:extLst>
                <a:ext uri="{FF2B5EF4-FFF2-40B4-BE49-F238E27FC236}">
                  <a16:creationId xmlns:a16="http://schemas.microsoft.com/office/drawing/2014/main" id="{F3C5D095-768B-9C20-BEB1-A10913B47DCE}"/>
                </a:ext>
              </a:extLst>
            </p:cNvPr>
            <p:cNvSpPr/>
            <p:nvPr/>
          </p:nvSpPr>
          <p:spPr bwMode="auto">
            <a:xfrm>
              <a:off x="306846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4" name="Gleichschenkliges Dreieck 113">
              <a:extLst>
                <a:ext uri="{FF2B5EF4-FFF2-40B4-BE49-F238E27FC236}">
                  <a16:creationId xmlns:a16="http://schemas.microsoft.com/office/drawing/2014/main" id="{191D95FC-7E5E-2AA0-3B03-8143B238614C}"/>
                </a:ext>
              </a:extLst>
            </p:cNvPr>
            <p:cNvSpPr/>
            <p:nvPr/>
          </p:nvSpPr>
          <p:spPr bwMode="auto">
            <a:xfrm>
              <a:off x="3119291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5" name="Gleichschenkliges Dreieck 114">
              <a:extLst>
                <a:ext uri="{FF2B5EF4-FFF2-40B4-BE49-F238E27FC236}">
                  <a16:creationId xmlns:a16="http://schemas.microsoft.com/office/drawing/2014/main" id="{938A9C3F-50C6-C79F-66E5-59DEE754682A}"/>
                </a:ext>
              </a:extLst>
            </p:cNvPr>
            <p:cNvSpPr/>
            <p:nvPr/>
          </p:nvSpPr>
          <p:spPr bwMode="auto">
            <a:xfrm>
              <a:off x="3168492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Gleichschenkliges Dreieck 115">
              <a:extLst>
                <a:ext uri="{FF2B5EF4-FFF2-40B4-BE49-F238E27FC236}">
                  <a16:creationId xmlns:a16="http://schemas.microsoft.com/office/drawing/2014/main" id="{B3DAB7A5-C30D-E016-76BC-4A229A08908D}"/>
                </a:ext>
              </a:extLst>
            </p:cNvPr>
            <p:cNvSpPr/>
            <p:nvPr/>
          </p:nvSpPr>
          <p:spPr bwMode="auto">
            <a:xfrm>
              <a:off x="322368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8" name="Gleichschenkliges Dreieck 117">
              <a:extLst>
                <a:ext uri="{FF2B5EF4-FFF2-40B4-BE49-F238E27FC236}">
                  <a16:creationId xmlns:a16="http://schemas.microsoft.com/office/drawing/2014/main" id="{D75D03DA-02E5-8858-1269-BF575A13AB62}"/>
                </a:ext>
              </a:extLst>
            </p:cNvPr>
            <p:cNvSpPr/>
            <p:nvPr/>
          </p:nvSpPr>
          <p:spPr bwMode="auto">
            <a:xfrm>
              <a:off x="327450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Gleichschenkliges Dreieck 118">
              <a:extLst>
                <a:ext uri="{FF2B5EF4-FFF2-40B4-BE49-F238E27FC236}">
                  <a16:creationId xmlns:a16="http://schemas.microsoft.com/office/drawing/2014/main" id="{604BDFAA-0FC4-EE55-328E-57732889F338}"/>
                </a:ext>
              </a:extLst>
            </p:cNvPr>
            <p:cNvSpPr/>
            <p:nvPr/>
          </p:nvSpPr>
          <p:spPr bwMode="auto">
            <a:xfrm>
              <a:off x="3323708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" name="Gleichschenkliges Dreieck 122">
            <a:extLst>
              <a:ext uri="{FF2B5EF4-FFF2-40B4-BE49-F238E27FC236}">
                <a16:creationId xmlns:a16="http://schemas.microsoft.com/office/drawing/2014/main" id="{4515AA4D-5105-D6AB-2E84-563D62E6E496}"/>
              </a:ext>
            </a:extLst>
          </p:cNvPr>
          <p:cNvSpPr/>
          <p:nvPr/>
        </p:nvSpPr>
        <p:spPr bwMode="auto">
          <a:xfrm rot="4850073">
            <a:off x="3078672" y="67140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4" name="Gleichschenkliges Dreieck 123">
            <a:extLst>
              <a:ext uri="{FF2B5EF4-FFF2-40B4-BE49-F238E27FC236}">
                <a16:creationId xmlns:a16="http://schemas.microsoft.com/office/drawing/2014/main" id="{C9DE0852-0E64-BBEC-52CA-DDBD903183CF}"/>
              </a:ext>
            </a:extLst>
          </p:cNvPr>
          <p:cNvSpPr/>
          <p:nvPr/>
        </p:nvSpPr>
        <p:spPr bwMode="auto">
          <a:xfrm rot="4850073">
            <a:off x="3084760" y="709145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5" name="Gleichschenkliges Dreieck 124">
            <a:extLst>
              <a:ext uri="{FF2B5EF4-FFF2-40B4-BE49-F238E27FC236}">
                <a16:creationId xmlns:a16="http://schemas.microsoft.com/office/drawing/2014/main" id="{2265E869-DF4D-724D-D97F-39B5EAE3FD59}"/>
              </a:ext>
            </a:extLst>
          </p:cNvPr>
          <p:cNvSpPr/>
          <p:nvPr/>
        </p:nvSpPr>
        <p:spPr bwMode="auto">
          <a:xfrm rot="4850073">
            <a:off x="3090654" y="745674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6" name="Gleichschenkliges Dreieck 125">
            <a:extLst>
              <a:ext uri="{FF2B5EF4-FFF2-40B4-BE49-F238E27FC236}">
                <a16:creationId xmlns:a16="http://schemas.microsoft.com/office/drawing/2014/main" id="{397237FC-0B3C-6A86-CB50-516C81995298}"/>
              </a:ext>
            </a:extLst>
          </p:cNvPr>
          <p:cNvSpPr/>
          <p:nvPr/>
        </p:nvSpPr>
        <p:spPr bwMode="auto">
          <a:xfrm rot="4850073">
            <a:off x="3097266" y="78664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7" name="Gleichschenkliges Dreieck 126">
            <a:extLst>
              <a:ext uri="{FF2B5EF4-FFF2-40B4-BE49-F238E27FC236}">
                <a16:creationId xmlns:a16="http://schemas.microsoft.com/office/drawing/2014/main" id="{57829BA3-9545-0025-1057-9E67B027121D}"/>
              </a:ext>
            </a:extLst>
          </p:cNvPr>
          <p:cNvSpPr/>
          <p:nvPr/>
        </p:nvSpPr>
        <p:spPr bwMode="auto">
          <a:xfrm rot="4850073">
            <a:off x="3103354" y="824386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0" name="Gleichschenkliges Dreieck 10239">
            <a:extLst>
              <a:ext uri="{FF2B5EF4-FFF2-40B4-BE49-F238E27FC236}">
                <a16:creationId xmlns:a16="http://schemas.microsoft.com/office/drawing/2014/main" id="{81EAAE5A-065C-BBF1-9485-1D292D24280F}"/>
              </a:ext>
            </a:extLst>
          </p:cNvPr>
          <p:cNvSpPr/>
          <p:nvPr/>
        </p:nvSpPr>
        <p:spPr bwMode="auto">
          <a:xfrm rot="4850073">
            <a:off x="3109248" y="860916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1" name="Gleichschenkliges Dreieck 10240">
            <a:extLst>
              <a:ext uri="{FF2B5EF4-FFF2-40B4-BE49-F238E27FC236}">
                <a16:creationId xmlns:a16="http://schemas.microsoft.com/office/drawing/2014/main" id="{88A315B5-8D3D-1E56-46EE-A6A00C5FCA50}"/>
              </a:ext>
            </a:extLst>
          </p:cNvPr>
          <p:cNvSpPr/>
          <p:nvPr/>
        </p:nvSpPr>
        <p:spPr bwMode="auto">
          <a:xfrm rot="4850073">
            <a:off x="3116053" y="903090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4" name="Gleichschenkliges Dreieck 10243">
            <a:extLst>
              <a:ext uri="{FF2B5EF4-FFF2-40B4-BE49-F238E27FC236}">
                <a16:creationId xmlns:a16="http://schemas.microsoft.com/office/drawing/2014/main" id="{4A5986A6-E4DB-2A87-BB2A-E764B477BB42}"/>
              </a:ext>
            </a:extLst>
          </p:cNvPr>
          <p:cNvSpPr/>
          <p:nvPr/>
        </p:nvSpPr>
        <p:spPr bwMode="auto">
          <a:xfrm rot="4850073">
            <a:off x="3122141" y="940827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6" name="Gleichschenkliges Dreieck 10245">
            <a:extLst>
              <a:ext uri="{FF2B5EF4-FFF2-40B4-BE49-F238E27FC236}">
                <a16:creationId xmlns:a16="http://schemas.microsoft.com/office/drawing/2014/main" id="{A5609EA6-248D-A442-A7BF-B74A2BFCD9EA}"/>
              </a:ext>
            </a:extLst>
          </p:cNvPr>
          <p:cNvSpPr/>
          <p:nvPr/>
        </p:nvSpPr>
        <p:spPr bwMode="auto">
          <a:xfrm rot="4850073">
            <a:off x="3128035" y="977357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7" name="Gleichschenkliges Dreieck 10246">
            <a:extLst>
              <a:ext uri="{FF2B5EF4-FFF2-40B4-BE49-F238E27FC236}">
                <a16:creationId xmlns:a16="http://schemas.microsoft.com/office/drawing/2014/main" id="{9CFAD157-46DC-A14D-E778-0D9A43B1C146}"/>
              </a:ext>
            </a:extLst>
          </p:cNvPr>
          <p:cNvSpPr/>
          <p:nvPr/>
        </p:nvSpPr>
        <p:spPr bwMode="auto">
          <a:xfrm rot="4850073">
            <a:off x="3134647" y="1018332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8" name="Gleichschenkliges Dreieck 10247">
            <a:extLst>
              <a:ext uri="{FF2B5EF4-FFF2-40B4-BE49-F238E27FC236}">
                <a16:creationId xmlns:a16="http://schemas.microsoft.com/office/drawing/2014/main" id="{05A88C7B-0A7B-9B06-51A7-BF8F669207E0}"/>
              </a:ext>
            </a:extLst>
          </p:cNvPr>
          <p:cNvSpPr/>
          <p:nvPr/>
        </p:nvSpPr>
        <p:spPr bwMode="auto">
          <a:xfrm rot="4850073">
            <a:off x="3140735" y="105606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9" name="Gleichschenkliges Dreieck 10248">
            <a:extLst>
              <a:ext uri="{FF2B5EF4-FFF2-40B4-BE49-F238E27FC236}">
                <a16:creationId xmlns:a16="http://schemas.microsoft.com/office/drawing/2014/main" id="{0632DCDA-FF81-DD5A-C808-1B0CD8B9FD83}"/>
              </a:ext>
            </a:extLst>
          </p:cNvPr>
          <p:cNvSpPr/>
          <p:nvPr/>
        </p:nvSpPr>
        <p:spPr bwMode="auto">
          <a:xfrm rot="4850073">
            <a:off x="3146629" y="109259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0" name="Gleichschenkliges Dreieck 10249">
            <a:extLst>
              <a:ext uri="{FF2B5EF4-FFF2-40B4-BE49-F238E27FC236}">
                <a16:creationId xmlns:a16="http://schemas.microsoft.com/office/drawing/2014/main" id="{D4BDCA99-34A4-9D71-C7D2-49F71379CED6}"/>
              </a:ext>
            </a:extLst>
          </p:cNvPr>
          <p:cNvSpPr/>
          <p:nvPr/>
        </p:nvSpPr>
        <p:spPr bwMode="auto">
          <a:xfrm rot="4850073">
            <a:off x="3152520" y="1129110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1" name="Gleichschenkliges Dreieck 10250">
            <a:extLst>
              <a:ext uri="{FF2B5EF4-FFF2-40B4-BE49-F238E27FC236}">
                <a16:creationId xmlns:a16="http://schemas.microsoft.com/office/drawing/2014/main" id="{3C367D91-CD51-8E10-CBAF-35FD30D0BED5}"/>
              </a:ext>
            </a:extLst>
          </p:cNvPr>
          <p:cNvSpPr/>
          <p:nvPr/>
        </p:nvSpPr>
        <p:spPr bwMode="auto">
          <a:xfrm rot="4850073">
            <a:off x="3158609" y="1166847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2" name="Gleichschenkliges Dreieck 10251">
            <a:extLst>
              <a:ext uri="{FF2B5EF4-FFF2-40B4-BE49-F238E27FC236}">
                <a16:creationId xmlns:a16="http://schemas.microsoft.com/office/drawing/2014/main" id="{9E9D750E-ECD3-5190-780F-BF46A0B1FF7D}"/>
              </a:ext>
            </a:extLst>
          </p:cNvPr>
          <p:cNvSpPr/>
          <p:nvPr/>
        </p:nvSpPr>
        <p:spPr bwMode="auto">
          <a:xfrm rot="4850073">
            <a:off x="3164503" y="1203376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3" name="Gleichschenkliges Dreieck 10252">
            <a:extLst>
              <a:ext uri="{FF2B5EF4-FFF2-40B4-BE49-F238E27FC236}">
                <a16:creationId xmlns:a16="http://schemas.microsoft.com/office/drawing/2014/main" id="{610B42E1-2626-60D8-CE68-4D5AA054BC4F}"/>
              </a:ext>
            </a:extLst>
          </p:cNvPr>
          <p:cNvSpPr/>
          <p:nvPr/>
        </p:nvSpPr>
        <p:spPr bwMode="auto">
          <a:xfrm rot="4850073">
            <a:off x="3171114" y="1244351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6" name="Gleichschenkliges Dreieck 10265">
            <a:extLst>
              <a:ext uri="{FF2B5EF4-FFF2-40B4-BE49-F238E27FC236}">
                <a16:creationId xmlns:a16="http://schemas.microsoft.com/office/drawing/2014/main" id="{3EEE08A1-9D5F-2C51-2061-2C4262591DEB}"/>
              </a:ext>
            </a:extLst>
          </p:cNvPr>
          <p:cNvSpPr/>
          <p:nvPr/>
        </p:nvSpPr>
        <p:spPr bwMode="auto">
          <a:xfrm rot="4850073">
            <a:off x="3177203" y="128208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6" name="Gleichschenkliges Dreieck 10275">
            <a:extLst>
              <a:ext uri="{FF2B5EF4-FFF2-40B4-BE49-F238E27FC236}">
                <a16:creationId xmlns:a16="http://schemas.microsoft.com/office/drawing/2014/main" id="{7332ECDA-A8F0-36EE-EDCA-0D947264FA5D}"/>
              </a:ext>
            </a:extLst>
          </p:cNvPr>
          <p:cNvSpPr/>
          <p:nvPr/>
        </p:nvSpPr>
        <p:spPr bwMode="auto">
          <a:xfrm rot="4850073">
            <a:off x="3183096" y="131861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7" name="Gleichschenkliges Dreieck 10276">
            <a:extLst>
              <a:ext uri="{FF2B5EF4-FFF2-40B4-BE49-F238E27FC236}">
                <a16:creationId xmlns:a16="http://schemas.microsoft.com/office/drawing/2014/main" id="{49B4118E-EB17-7E0B-68D0-176D92E37805}"/>
              </a:ext>
            </a:extLst>
          </p:cNvPr>
          <p:cNvSpPr/>
          <p:nvPr/>
        </p:nvSpPr>
        <p:spPr bwMode="auto">
          <a:xfrm rot="4850073">
            <a:off x="3189901" y="1360792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8" name="Gleichschenkliges Dreieck 10277">
            <a:extLst>
              <a:ext uri="{FF2B5EF4-FFF2-40B4-BE49-F238E27FC236}">
                <a16:creationId xmlns:a16="http://schemas.microsoft.com/office/drawing/2014/main" id="{1091FE3B-51FD-8729-C639-654BA9CA307B}"/>
              </a:ext>
            </a:extLst>
          </p:cNvPr>
          <p:cNvSpPr/>
          <p:nvPr/>
        </p:nvSpPr>
        <p:spPr bwMode="auto">
          <a:xfrm rot="4850073">
            <a:off x="3195990" y="139852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9" name="Gleichschenkliges Dreieck 10278">
            <a:extLst>
              <a:ext uri="{FF2B5EF4-FFF2-40B4-BE49-F238E27FC236}">
                <a16:creationId xmlns:a16="http://schemas.microsoft.com/office/drawing/2014/main" id="{D3D09E46-FB0E-89B0-A6D1-C5C33BC9EAA2}"/>
              </a:ext>
            </a:extLst>
          </p:cNvPr>
          <p:cNvSpPr/>
          <p:nvPr/>
        </p:nvSpPr>
        <p:spPr bwMode="auto">
          <a:xfrm rot="4850073">
            <a:off x="3201884" y="143505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53B4B94-8776-8AFF-D0C9-F38FC299F4BA}"/>
              </a:ext>
            </a:extLst>
          </p:cNvPr>
          <p:cNvGrpSpPr/>
          <p:nvPr/>
        </p:nvGrpSpPr>
        <p:grpSpPr>
          <a:xfrm>
            <a:off x="324942" y="2795975"/>
            <a:ext cx="2837635" cy="1514569"/>
            <a:chOff x="592723" y="2960567"/>
            <a:chExt cx="2837635" cy="151456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4B76513-D33A-1E1B-9D46-6B4B2BA97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3000"/>
                      </a14:imgEffect>
                    </a14:imgLayer>
                  </a14:imgProps>
                </a:ext>
              </a:extLst>
            </a:blip>
            <a:srcRect l="50000" t="27144" r="37214" b="25372"/>
            <a:stretch/>
          </p:blipFill>
          <p:spPr>
            <a:xfrm>
              <a:off x="592723" y="3593180"/>
              <a:ext cx="1266602" cy="881956"/>
            </a:xfrm>
            <a:prstGeom prst="rect">
              <a:avLst/>
            </a:prstGeom>
          </p:spPr>
        </p:pic>
        <p:sp>
          <p:nvSpPr>
            <p:cNvPr id="10283" name="Textfeld 10282">
              <a:extLst>
                <a:ext uri="{FF2B5EF4-FFF2-40B4-BE49-F238E27FC236}">
                  <a16:creationId xmlns:a16="http://schemas.microsoft.com/office/drawing/2014/main" id="{22EC19C0-CED4-433C-1116-D0348FC937E1}"/>
                </a:ext>
              </a:extLst>
            </p:cNvPr>
            <p:cNvSpPr txBox="1"/>
            <p:nvPr/>
          </p:nvSpPr>
          <p:spPr>
            <a:xfrm>
              <a:off x="1897201" y="3562345"/>
              <a:ext cx="11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„Haifischzähne“</a:t>
              </a:r>
              <a:br>
                <a:rPr lang="de-DE" sz="900" dirty="0"/>
              </a:br>
              <a:r>
                <a:rPr lang="de-DE" sz="900" dirty="0" err="1"/>
                <a:t>Hinterkantenkamm</a:t>
              </a:r>
              <a:endParaRPr lang="de-DE" sz="900" dirty="0"/>
            </a:p>
          </p:txBody>
        </p:sp>
        <p:cxnSp>
          <p:nvCxnSpPr>
            <p:cNvPr id="10285" name="Gerader Verbinder 10284">
              <a:extLst>
                <a:ext uri="{FF2B5EF4-FFF2-40B4-BE49-F238E27FC236}">
                  <a16:creationId xmlns:a16="http://schemas.microsoft.com/office/drawing/2014/main" id="{9A5EF282-0A1D-756B-E6FE-4CCB12D9033C}"/>
                </a:ext>
              </a:extLst>
            </p:cNvPr>
            <p:cNvCxnSpPr>
              <a:endCxn id="10283" idx="0"/>
            </p:cNvCxnSpPr>
            <p:nvPr/>
          </p:nvCxnSpPr>
          <p:spPr bwMode="auto">
            <a:xfrm flipH="1">
              <a:off x="2473641" y="2960567"/>
              <a:ext cx="956717" cy="60177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2A104D59-0413-67AB-F558-6C9E9B8BA1FA}"/>
              </a:ext>
            </a:extLst>
          </p:cNvPr>
          <p:cNvGrpSpPr/>
          <p:nvPr/>
        </p:nvGrpSpPr>
        <p:grpSpPr>
          <a:xfrm>
            <a:off x="2187071" y="1696025"/>
            <a:ext cx="1722016" cy="2992444"/>
            <a:chOff x="2187071" y="1696025"/>
            <a:chExt cx="1722016" cy="2992444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27C1B1-02F7-B05A-0724-A7BA0801C7A7}"/>
                </a:ext>
              </a:extLst>
            </p:cNvPr>
            <p:cNvSpPr/>
            <p:nvPr/>
          </p:nvSpPr>
          <p:spPr bwMode="auto">
            <a:xfrm>
              <a:off x="3631637" y="3389810"/>
              <a:ext cx="91530" cy="88984"/>
            </a:xfrm>
            <a:prstGeom prst="ellips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42044AB-B23A-C378-033E-0669FCDCF323}"/>
                </a:ext>
              </a:extLst>
            </p:cNvPr>
            <p:cNvSpPr/>
            <p:nvPr/>
          </p:nvSpPr>
          <p:spPr bwMode="auto">
            <a:xfrm>
              <a:off x="3316282" y="3389810"/>
              <a:ext cx="91530" cy="88984"/>
            </a:xfrm>
            <a:prstGeom prst="ellips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289DB70A-4415-6311-8EF6-D871F9242B07}"/>
                </a:ext>
              </a:extLst>
            </p:cNvPr>
            <p:cNvSpPr txBox="1"/>
            <p:nvPr/>
          </p:nvSpPr>
          <p:spPr>
            <a:xfrm>
              <a:off x="2187071" y="4457637"/>
              <a:ext cx="10310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Positionslampen</a:t>
              </a:r>
            </a:p>
          </p:txBody>
        </p: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38D8FA34-C5F3-731E-6BB4-B77CB74F013C}"/>
                </a:ext>
              </a:extLst>
            </p:cNvPr>
            <p:cNvCxnSpPr/>
            <p:nvPr/>
          </p:nvCxnSpPr>
          <p:spPr bwMode="auto">
            <a:xfrm flipH="1">
              <a:off x="3121820" y="3569295"/>
              <a:ext cx="199655" cy="8634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84BB585-63CB-C75D-E481-B03FA0803E4B}"/>
                </a:ext>
              </a:extLst>
            </p:cNvPr>
            <p:cNvSpPr/>
            <p:nvPr/>
          </p:nvSpPr>
          <p:spPr bwMode="auto">
            <a:xfrm>
              <a:off x="3817557" y="1696025"/>
              <a:ext cx="91530" cy="88984"/>
            </a:xfrm>
            <a:prstGeom prst="ellips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0" name="Text Box 2">
            <a:extLst>
              <a:ext uri="{FF2B5EF4-FFF2-40B4-BE49-F238E27FC236}">
                <a16:creationId xmlns:a16="http://schemas.microsoft.com/office/drawing/2014/main" id="{651BA797-29C4-3437-4C84-58C589A11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39" y="-21799"/>
            <a:ext cx="64157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(4)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Prinzipieller Aufbau, Entwicklung der Windrad-Leistung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98" name="Text Box 113">
            <a:extLst>
              <a:ext uri="{FF2B5EF4-FFF2-40B4-BE49-F238E27FC236}">
                <a16:creationId xmlns:a16="http://schemas.microsoft.com/office/drawing/2014/main" id="{6FB8663D-65A0-DAC5-5BFF-8FF1C8812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075" y="3827842"/>
            <a:ext cx="1915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bringt ca. 3 dB Schall-</a:t>
            </a:r>
            <a:br>
              <a:rPr lang="de-DE" altLang="de-DE" sz="1200" dirty="0">
                <a:solidFill>
                  <a:srgbClr val="FF6600"/>
                </a:solidFill>
              </a:rPr>
            </a:br>
            <a:r>
              <a:rPr lang="de-DE" altLang="de-DE" sz="1200" dirty="0" err="1">
                <a:solidFill>
                  <a:srgbClr val="FF6600"/>
                </a:solidFill>
              </a:rPr>
              <a:t>druckreduzierung</a:t>
            </a:r>
            <a:r>
              <a:rPr lang="de-DE" altLang="de-DE" sz="1200" dirty="0">
                <a:solidFill>
                  <a:srgbClr val="FF6600"/>
                </a:solidFill>
              </a:rPr>
              <a:t> </a:t>
            </a:r>
            <a:r>
              <a:rPr lang="de-DE" sz="1200" b="1" dirty="0">
                <a:solidFill>
                  <a:srgbClr val="FF0000"/>
                </a:solidFill>
              </a:rPr>
              <a:t>≙</a:t>
            </a:r>
            <a:r>
              <a:rPr lang="de-DE" altLang="de-DE" sz="1200" dirty="0">
                <a:solidFill>
                  <a:srgbClr val="FF6600"/>
                </a:solidFill>
              </a:rPr>
              <a:t> 50% </a:t>
            </a:r>
          </a:p>
        </p:txBody>
      </p:sp>
      <p:sp>
        <p:nvSpPr>
          <p:cNvPr id="10282" name="Text Box 113">
            <a:extLst>
              <a:ext uri="{FF2B5EF4-FFF2-40B4-BE49-F238E27FC236}">
                <a16:creationId xmlns:a16="http://schemas.microsoft.com/office/drawing/2014/main" id="{E36A6E0A-FFE7-4F98-BFA2-BA7CC9AB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25" y="4580026"/>
            <a:ext cx="29316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Positionslampen werden zukünftig automatisch eingeschaltet, wenn es Flugbewegungen in der Nähe gibt</a:t>
            </a:r>
          </a:p>
        </p:txBody>
      </p:sp>
      <p:sp>
        <p:nvSpPr>
          <p:cNvPr id="117" name="Rectangle 4">
            <a:extLst>
              <a:ext uri="{FF2B5EF4-FFF2-40B4-BE49-F238E27FC236}">
                <a16:creationId xmlns:a16="http://schemas.microsoft.com/office/drawing/2014/main" id="{805F8325-0DC1-F807-9F9A-426B4C5EB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5" y="5983288"/>
            <a:ext cx="9829765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Standardklasse bei den WKA-</a:t>
            </a:r>
            <a:r>
              <a:rPr lang="de-DE" altLang="de-DE" sz="1800" dirty="0" err="1">
                <a:solidFill>
                  <a:srgbClr val="00B050"/>
                </a:solidFill>
              </a:rPr>
              <a:t>onshore</a:t>
            </a:r>
            <a:r>
              <a:rPr lang="de-DE" altLang="de-DE" sz="1800" dirty="0">
                <a:solidFill>
                  <a:srgbClr val="00B050"/>
                </a:solidFill>
              </a:rPr>
              <a:t> liegt heute bei </a:t>
            </a:r>
            <a:r>
              <a:rPr lang="de-DE" sz="1800" b="1" dirty="0">
                <a:solidFill>
                  <a:srgbClr val="00B050"/>
                </a:solidFill>
                <a:sym typeface="Symbol" panose="05050102010706020507" pitchFamily="18" charset="2"/>
              </a:rPr>
              <a:t></a:t>
            </a:r>
            <a:r>
              <a:rPr 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de-DE" altLang="de-DE" sz="1800" dirty="0">
                <a:solidFill>
                  <a:srgbClr val="00B050"/>
                </a:solidFill>
              </a:rPr>
              <a:t> 7 MW!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282" grpId="0"/>
      <p:bldP spid="117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3131</Words>
  <Application>Microsoft Office PowerPoint</Application>
  <PresentationFormat>A4-Papier (210 x 297 mm)</PresentationFormat>
  <Paragraphs>453</Paragraphs>
  <Slides>29</Slides>
  <Notes>24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40" baseType="lpstr">
      <vt:lpstr>Microsoft YaHei</vt:lpstr>
      <vt:lpstr>Arial</vt:lpstr>
      <vt:lpstr>Calibri</vt:lpstr>
      <vt:lpstr>Courier New</vt:lpstr>
      <vt:lpstr>MathJax_Main</vt:lpstr>
      <vt:lpstr>MathJax_Math</vt:lpstr>
      <vt:lpstr>Open Sans</vt:lpstr>
      <vt:lpstr>STIXGeneral</vt:lpstr>
      <vt:lpstr>Symbol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2870</cp:revision>
  <cp:lastPrinted>2019-03-23T07:11:31Z</cp:lastPrinted>
  <dcterms:created xsi:type="dcterms:W3CDTF">2003-01-24T08:17:53Z</dcterms:created>
  <dcterms:modified xsi:type="dcterms:W3CDTF">2024-12-04T10:50:36Z</dcterms:modified>
</cp:coreProperties>
</file>